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8" r:id="rId3"/>
    <p:sldId id="321" r:id="rId4"/>
    <p:sldId id="265" r:id="rId5"/>
    <p:sldId id="259" r:id="rId6"/>
    <p:sldId id="260" r:id="rId7"/>
    <p:sldId id="263" r:id="rId8"/>
    <p:sldId id="262" r:id="rId9"/>
    <p:sldId id="266" r:id="rId10"/>
    <p:sldId id="257" r:id="rId11"/>
    <p:sldId id="261" r:id="rId12"/>
    <p:sldId id="267" r:id="rId13"/>
    <p:sldId id="268" r:id="rId14"/>
    <p:sldId id="269" r:id="rId15"/>
    <p:sldId id="270" r:id="rId16"/>
    <p:sldId id="278" r:id="rId17"/>
    <p:sldId id="271" r:id="rId18"/>
    <p:sldId id="275" r:id="rId19"/>
    <p:sldId id="272" r:id="rId20"/>
    <p:sldId id="279" r:id="rId21"/>
    <p:sldId id="273" r:id="rId22"/>
    <p:sldId id="274" r:id="rId23"/>
    <p:sldId id="276" r:id="rId24"/>
    <p:sldId id="264" r:id="rId25"/>
    <p:sldId id="309" r:id="rId26"/>
    <p:sldId id="310" r:id="rId27"/>
    <p:sldId id="311" r:id="rId28"/>
    <p:sldId id="277" r:id="rId29"/>
    <p:sldId id="280" r:id="rId30"/>
    <p:sldId id="281" r:id="rId31"/>
    <p:sldId id="282" r:id="rId32"/>
    <p:sldId id="283" r:id="rId33"/>
    <p:sldId id="284" r:id="rId34"/>
    <p:sldId id="285" r:id="rId35"/>
    <p:sldId id="286" r:id="rId36"/>
    <p:sldId id="320" r:id="rId37"/>
    <p:sldId id="290" r:id="rId38"/>
    <p:sldId id="291" r:id="rId39"/>
    <p:sldId id="318" r:id="rId40"/>
    <p:sldId id="287" r:id="rId41"/>
    <p:sldId id="288" r:id="rId42"/>
    <p:sldId id="293" r:id="rId43"/>
    <p:sldId id="294" r:id="rId44"/>
    <p:sldId id="295" r:id="rId45"/>
    <p:sldId id="296" r:id="rId46"/>
    <p:sldId id="297" r:id="rId47"/>
    <p:sldId id="298" r:id="rId48"/>
    <p:sldId id="307" r:id="rId49"/>
    <p:sldId id="299" r:id="rId50"/>
    <p:sldId id="300" r:id="rId51"/>
    <p:sldId id="301" r:id="rId52"/>
    <p:sldId id="302" r:id="rId53"/>
    <p:sldId id="303" r:id="rId54"/>
    <p:sldId id="304" r:id="rId55"/>
    <p:sldId id="312" r:id="rId56"/>
    <p:sldId id="305" r:id="rId57"/>
    <p:sldId id="313" r:id="rId58"/>
    <p:sldId id="316" r:id="rId59"/>
    <p:sldId id="317" r:id="rId60"/>
    <p:sldId id="315" r:id="rId61"/>
    <p:sldId id="314" r:id="rId62"/>
    <p:sldId id="308" r:id="rId6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8" d="100"/>
          <a:sy n="108" d="100"/>
        </p:scale>
        <p:origin x="984"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hdphoto1.wdp>
</file>

<file path=ppt/media/image1.jpeg>
</file>

<file path=ppt/media/image10.jp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jpeg>
</file>

<file path=ppt/media/image43.jpeg>
</file>

<file path=ppt/media/image44.png>
</file>

<file path=ppt/media/image45.png>
</file>

<file path=ppt/media/image46.png>
</file>

<file path=ppt/media/image47.png>
</file>

<file path=ppt/media/image48.png>
</file>

<file path=ppt/media/image49.png>
</file>

<file path=ppt/media/image5.png>
</file>

<file path=ppt/media/image51.png>
</file>

<file path=ppt/media/image52.png>
</file>

<file path=ppt/media/image54.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462544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71D0E2-54DD-4A2B-95AB-319A13F66F7D}" type="datetimeFigureOut">
              <a:rPr lang="ca-ES" smtClean="0"/>
              <a:t>11/12/2019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209545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2016895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C671D0E2-54DD-4A2B-95AB-319A13F66F7D}" type="datetimeFigureOut">
              <a:rPr lang="ca-ES" smtClean="0"/>
              <a:t>11/12/2019</a:t>
            </a:fld>
            <a:endParaRPr lang="ca-ES"/>
          </a:p>
        </p:txBody>
      </p:sp>
      <p:sp>
        <p:nvSpPr>
          <p:cNvPr id="3" name="Footer Placeholder 2"/>
          <p:cNvSpPr>
            <a:spLocks noGrp="1"/>
          </p:cNvSpPr>
          <p:nvPr>
            <p:ph type="ftr" sz="quarter" idx="11"/>
          </p:nvPr>
        </p:nvSpPr>
        <p:spPr/>
        <p:txBody>
          <a:bodyPr/>
          <a:lstStyle/>
          <a:p>
            <a:endParaRPr lang="ca-ES"/>
          </a:p>
        </p:txBody>
      </p:sp>
      <p:sp>
        <p:nvSpPr>
          <p:cNvPr id="4" name="Slide Number Placeholder 3"/>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2813483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908661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850704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51356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71D0E2-54DD-4A2B-95AB-319A13F66F7D}" type="datetimeFigureOut">
              <a:rPr lang="ca-ES" smtClean="0"/>
              <a:t>11/12/2019</a:t>
            </a:fld>
            <a:endParaRPr lang="ca-ES"/>
          </a:p>
        </p:txBody>
      </p:sp>
      <p:sp>
        <p:nvSpPr>
          <p:cNvPr id="5" name="Footer Placeholder 4"/>
          <p:cNvSpPr>
            <a:spLocks noGrp="1"/>
          </p:cNvSpPr>
          <p:nvPr>
            <p:ph type="ftr" sz="quarter" idx="11"/>
          </p:nvPr>
        </p:nvSpPr>
        <p:spPr/>
        <p:txBody>
          <a:bodyPr/>
          <a:lstStyle/>
          <a:p>
            <a:endParaRPr lang="ca-ES"/>
          </a:p>
        </p:txBody>
      </p:sp>
      <p:sp>
        <p:nvSpPr>
          <p:cNvPr id="6" name="Slide Number Placeholder 5"/>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202380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71D0E2-54DD-4A2B-95AB-319A13F66F7D}" type="datetimeFigureOut">
              <a:rPr lang="ca-ES" smtClean="0"/>
              <a:t>11/12/2019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3482167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71D0E2-54DD-4A2B-95AB-319A13F66F7D}" type="datetimeFigureOut">
              <a:rPr lang="ca-ES" smtClean="0"/>
              <a:t>11/12/2019</a:t>
            </a:fld>
            <a:endParaRPr lang="ca-ES"/>
          </a:p>
        </p:txBody>
      </p:sp>
      <p:sp>
        <p:nvSpPr>
          <p:cNvPr id="8" name="Footer Placeholder 7"/>
          <p:cNvSpPr>
            <a:spLocks noGrp="1"/>
          </p:cNvSpPr>
          <p:nvPr>
            <p:ph type="ftr" sz="quarter" idx="11"/>
          </p:nvPr>
        </p:nvSpPr>
        <p:spPr/>
        <p:txBody>
          <a:bodyPr/>
          <a:lstStyle/>
          <a:p>
            <a:endParaRPr lang="ca-ES"/>
          </a:p>
        </p:txBody>
      </p:sp>
      <p:sp>
        <p:nvSpPr>
          <p:cNvPr id="9" name="Slide Number Placeholder 8"/>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751131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71D0E2-54DD-4A2B-95AB-319A13F66F7D}" type="datetimeFigureOut">
              <a:rPr lang="ca-ES" smtClean="0"/>
              <a:t>11/12/2019</a:t>
            </a:fld>
            <a:endParaRPr lang="ca-ES"/>
          </a:p>
        </p:txBody>
      </p:sp>
      <p:sp>
        <p:nvSpPr>
          <p:cNvPr id="4" name="Footer Placeholder 3"/>
          <p:cNvSpPr>
            <a:spLocks noGrp="1"/>
          </p:cNvSpPr>
          <p:nvPr>
            <p:ph type="ftr" sz="quarter" idx="11"/>
          </p:nvPr>
        </p:nvSpPr>
        <p:spPr/>
        <p:txBody>
          <a:bodyPr/>
          <a:lstStyle/>
          <a:p>
            <a:endParaRPr lang="ca-ES"/>
          </a:p>
        </p:txBody>
      </p:sp>
      <p:sp>
        <p:nvSpPr>
          <p:cNvPr id="5" name="Slide Number Placeholder 4"/>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896048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71D0E2-54DD-4A2B-95AB-319A13F66F7D}" type="datetimeFigureOut">
              <a:rPr lang="ca-ES" smtClean="0"/>
              <a:t>11/12/2019</a:t>
            </a:fld>
            <a:endParaRPr lang="ca-ES"/>
          </a:p>
        </p:txBody>
      </p:sp>
      <p:sp>
        <p:nvSpPr>
          <p:cNvPr id="3" name="Footer Placeholder 2"/>
          <p:cNvSpPr>
            <a:spLocks noGrp="1"/>
          </p:cNvSpPr>
          <p:nvPr>
            <p:ph type="ftr" sz="quarter" idx="11"/>
          </p:nvPr>
        </p:nvSpPr>
        <p:spPr/>
        <p:txBody>
          <a:bodyPr/>
          <a:lstStyle/>
          <a:p>
            <a:endParaRPr lang="ca-ES"/>
          </a:p>
        </p:txBody>
      </p:sp>
      <p:sp>
        <p:nvSpPr>
          <p:cNvPr id="4" name="Slide Number Placeholder 3"/>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142517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71D0E2-54DD-4A2B-95AB-319A13F66F7D}" type="datetimeFigureOut">
              <a:rPr lang="ca-ES" smtClean="0"/>
              <a:t>11/12/2019</a:t>
            </a:fld>
            <a:endParaRPr lang="ca-ES"/>
          </a:p>
        </p:txBody>
      </p:sp>
      <p:sp>
        <p:nvSpPr>
          <p:cNvPr id="6" name="Footer Placeholder 5"/>
          <p:cNvSpPr>
            <a:spLocks noGrp="1"/>
          </p:cNvSpPr>
          <p:nvPr>
            <p:ph type="ftr" sz="quarter" idx="11"/>
          </p:nvPr>
        </p:nvSpPr>
        <p:spPr/>
        <p:txBody>
          <a:bodyPr/>
          <a:lstStyle/>
          <a:p>
            <a:endParaRPr lang="ca-ES"/>
          </a:p>
        </p:txBody>
      </p:sp>
      <p:sp>
        <p:nvSpPr>
          <p:cNvPr id="7" name="Slide Number Placeholder 6"/>
          <p:cNvSpPr>
            <a:spLocks noGrp="1"/>
          </p:cNvSpPr>
          <p:nvPr>
            <p:ph type="sldNum" sz="quarter" idx="12"/>
          </p:nvPr>
        </p:nvSpPr>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1927574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2914357" y="6041361"/>
            <a:ext cx="732659" cy="365125"/>
          </a:xfrm>
        </p:spPr>
        <p:txBody>
          <a:bodyPr/>
          <a:lstStyle/>
          <a:p>
            <a:fld id="{C671D0E2-54DD-4A2B-95AB-319A13F66F7D}" type="datetimeFigureOut">
              <a:rPr lang="ca-ES" smtClean="0"/>
              <a:t>11/12/2019</a:t>
            </a:fld>
            <a:endParaRPr lang="ca-ES"/>
          </a:p>
        </p:txBody>
      </p:sp>
      <p:sp>
        <p:nvSpPr>
          <p:cNvPr id="6" name="Footer Placeholder 5"/>
          <p:cNvSpPr>
            <a:spLocks noGrp="1"/>
          </p:cNvSpPr>
          <p:nvPr>
            <p:ph type="ftr" sz="quarter" idx="11"/>
          </p:nvPr>
        </p:nvSpPr>
        <p:spPr>
          <a:xfrm>
            <a:off x="442797" y="6041361"/>
            <a:ext cx="2471560" cy="365125"/>
          </a:xfrm>
        </p:spPr>
        <p:txBody>
          <a:bodyPr/>
          <a:lstStyle/>
          <a:p>
            <a:endParaRPr lang="ca-ES"/>
          </a:p>
        </p:txBody>
      </p:sp>
      <p:sp>
        <p:nvSpPr>
          <p:cNvPr id="7" name="Slide Number Placeholder 6"/>
          <p:cNvSpPr>
            <a:spLocks noGrp="1"/>
          </p:cNvSpPr>
          <p:nvPr>
            <p:ph type="sldNum" sz="quarter" idx="12"/>
          </p:nvPr>
        </p:nvSpPr>
        <p:spPr>
          <a:xfrm>
            <a:off x="3647017" y="5915887"/>
            <a:ext cx="796616" cy="490599"/>
          </a:xfrm>
        </p:spPr>
        <p:txBody>
          <a:bodyPr/>
          <a:lstStyle/>
          <a:p>
            <a:fld id="{6011457F-D542-4FA9-9403-F5278DAFF8DD}" type="slidenum">
              <a:rPr lang="ca-ES" smtClean="0"/>
              <a:t>‹#›</a:t>
            </a:fld>
            <a:endParaRPr lang="ca-ES"/>
          </a:p>
        </p:txBody>
      </p:sp>
    </p:spTree>
    <p:extLst>
      <p:ext uri="{BB962C8B-B14F-4D97-AF65-F5344CB8AC3E}">
        <p14:creationId xmlns:p14="http://schemas.microsoft.com/office/powerpoint/2010/main" val="808945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ca-E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C671D0E2-54DD-4A2B-95AB-319A13F66F7D}" type="datetimeFigureOut">
              <a:rPr lang="ca-ES" smtClean="0"/>
              <a:t>11/12/2019</a:t>
            </a:fld>
            <a:endParaRPr lang="ca-E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6011457F-D542-4FA9-9403-F5278DAFF8DD}" type="slidenum">
              <a:rPr lang="ca-ES" smtClean="0"/>
              <a:t>‹#›</a:t>
            </a:fld>
            <a:endParaRPr lang="ca-ES"/>
          </a:p>
        </p:txBody>
      </p:sp>
    </p:spTree>
    <p:extLst>
      <p:ext uri="{BB962C8B-B14F-4D97-AF65-F5344CB8AC3E}">
        <p14:creationId xmlns:p14="http://schemas.microsoft.com/office/powerpoint/2010/main" val="253954968"/>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www.idee.es/" TargetMode="External"/><Relationship Id="rId2" Type="http://schemas.openxmlformats.org/officeDocument/2006/relationships/hyperlink" Target="http://www.geoporta.cat/" TargetMode="External"/><Relationship Id="rId1" Type="http://schemas.openxmlformats.org/officeDocument/2006/relationships/slideLayout" Target="../slideLayouts/slideLayout7.xml"/><Relationship Id="rId4" Type="http://schemas.openxmlformats.org/officeDocument/2006/relationships/hyperlink" Target="http://inspire-geoportal.ec.europa.eu/"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x.osm.omniscale.net/proxy/service?LAYERS=osm&amp;FORMAT=image/png&amp;SPHERICALMERCATOR=true&amp;SERVICE=WMS&amp;VERSION=1.1.1&amp;REQUEST=GetMap&amp;STYLES=&amp;SRS=EPSG:900913&amp;BBOX=-14094493.390318,1847225.2678577,-8517647.8076302,3804013.1916077&amp;WIDTH=1140&amp;HEIGHT=400"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cesiumjs.org/tilesets/imagery/naturalearthii/2/2/2.jpg"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8.png"/><Relationship Id="rId7" Type="http://schemas.openxmlformats.org/officeDocument/2006/relationships/image" Target="../media/image22.jpeg"/><Relationship Id="rId12" Type="http://schemas.openxmlformats.org/officeDocument/2006/relationships/image" Target="../media/image27.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hyperlink" Target="http://www.opengeospatial.org/standards/wmts" TargetMode="External"/><Relationship Id="rId7" Type="http://schemas.openxmlformats.org/officeDocument/2006/relationships/hyperlink" Target="http://cesiumjs.org/tilesets/imagery/naturalearthii/%7bx%7d/%7by%7d/.jpg" TargetMode="External"/><Relationship Id="rId2"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hyperlink" Target="http://cesiumjs.org/tilesets/imagery/naturalearthii/2/2/2.jpg" TargetMode="External"/><Relationship Id="rId5" Type="http://schemas.openxmlformats.org/officeDocument/2006/relationships/hyperlink" Target="https://en.wikipedia.org/wiki/Tiled_web_map" TargetMode="External"/><Relationship Id="rId4" Type="http://schemas.openxmlformats.org/officeDocument/2006/relationships/hyperlink" Target="http://wiki.osgeo.org/wiki/Tile_Map_Service_Specification"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hyperlink" Target="http://betaserver.icgc.cat/visor/calculator.html"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dadesobertes.gencat.cat/ca/" TargetMode="External"/><Relationship Id="rId2" Type="http://schemas.openxmlformats.org/officeDocument/2006/relationships/hyperlink" Target="http://www.data.gov/" TargetMode="External"/><Relationship Id="rId1" Type="http://schemas.openxmlformats.org/officeDocument/2006/relationships/slideLayout" Target="../slideLayouts/slideLayout7.xml"/><Relationship Id="rId4" Type="http://schemas.openxmlformats.org/officeDocument/2006/relationships/hyperlink" Target="http://datos.gob.e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www.ted.com/talks/tim_berners_lee_on_the_next_web.html" TargetMode="External"/><Relationship Id="rId2" Type="http://schemas.openxmlformats.org/officeDocument/2006/relationships/image" Target="../media/image35.jpeg"/><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2" Type="http://schemas.openxmlformats.org/officeDocument/2006/relationships/hyperlink" Target="http://dbpedia.org/snorql/?query=SELECT+?name+?birth++?person+WHERE+%7b++++++?person+dbo:birthPlace+:Barcelona+.++++++?person+dbo:birthDate+?birth+.++++++?person+foaf:name+?name+.++++++?person+dbo:birthDate+?birth+.++++++FILTER+(?birth+%3e+%221960-01-01%22%5e%5exsd:date)+.+%7d+ORDER+BY+?name" TargetMode="Externa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lod-cloud.net/" TargetMode="External"/><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s://www.opendatanetwork.com/" TargetMode="External"/><Relationship Id="rId2" Type="http://schemas.openxmlformats.org/officeDocument/2006/relationships/hyperlink" Target="https://public.opendatasoft.com/explore/?sort=modified" TargetMode="External"/><Relationship Id="rId1" Type="http://schemas.openxmlformats.org/officeDocument/2006/relationships/slideLayout" Target="../slideLayouts/slideLayout7.xml"/><Relationship Id="rId5" Type="http://schemas.openxmlformats.org/officeDocument/2006/relationships/hyperlink" Target="https://dev.socrata.com/foundry/finances.worldbank.org/45tv-a6qy" TargetMode="External"/><Relationship Id="rId4" Type="http://schemas.openxmlformats.org/officeDocument/2006/relationships/hyperlink" Target="https://dev.socrata.com/consumers/getting-started.html"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www.programmableweb.com/category/all/apis?category=19978" TargetMode="Externa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7.xml"/><Relationship Id="rId5" Type="http://schemas.openxmlformats.org/officeDocument/2006/relationships/image" Target="../media/image54.png"/><Relationship Id="rId4" Type="http://schemas.openxmlformats.org/officeDocument/2006/relationships/image" Target="../media/image53.emf"/></Relationships>
</file>

<file path=ppt/slides/_rels/slide57.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hyperlink" Target="https://www.mapbox.com/mapbox-gl-js/api/" TargetMode="External"/><Relationship Id="rId2" Type="http://schemas.openxmlformats.org/officeDocument/2006/relationships/hyperlink" Target="https://en.wikipedia.org/w/index.php?title=Google_Protocol_Buffers&amp;redirect=no"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9552" y="1411610"/>
            <a:ext cx="8064896" cy="3016210"/>
          </a:xfrm>
          <a:prstGeom prst="rect">
            <a:avLst/>
          </a:prstGeom>
          <a:noFill/>
        </p:spPr>
        <p:txBody>
          <a:bodyPr wrap="square" rtlCol="0">
            <a:spAutoFit/>
          </a:bodyPr>
          <a:lstStyle/>
          <a:p>
            <a:pPr algn="ctr"/>
            <a:r>
              <a:rPr lang="es-ES" sz="28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Introducción a las tecnologías </a:t>
            </a:r>
            <a:r>
              <a:rPr lang="es-ES" sz="2800" b="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GeoWeb</a:t>
            </a:r>
            <a:endParaRPr lang="ca-ES" sz="28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24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2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MÁSTER EN SISTEMAS DE INFORMACIÓN GEOGRÁFICA</a:t>
            </a:r>
            <a:endParaRPr lang="ca-ES"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CURSO 2019/2020</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a:t>
            </a:r>
            <a:endParaRPr lang="ca-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M2B –Mapas y </a:t>
            </a:r>
            <a:r>
              <a:rPr lang="es-ES" sz="1400" i="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OpenData</a:t>
            </a:r>
            <a:r>
              <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Localización, visualización y análisis de </a:t>
            </a:r>
            <a:r>
              <a:rPr lang="es-ES" sz="1400" i="1"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geodatos</a:t>
            </a:r>
            <a:endParaRPr lang="es-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algn="ctr"/>
            <a:endParaRPr lang="ca-ES" sz="1400" i="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1029" name="Picture 5" descr="https://cdn3.iconfinder.com/data/icons/education-and-school/512/globe_geography_world_planet_flat_icon-51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87624" y="5373216"/>
            <a:ext cx="936104" cy="93610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elated image">
            <a:extLst>
              <a:ext uri="{FF2B5EF4-FFF2-40B4-BE49-F238E27FC236}">
                <a16:creationId xmlns:a16="http://schemas.microsoft.com/office/drawing/2014/main" id="{ED213A8A-2B27-405B-ABC8-FF1A579375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6176" y="5511970"/>
            <a:ext cx="2809875" cy="85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3775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764704"/>
            <a:ext cx="8389440" cy="1631216"/>
          </a:xfrm>
          <a:prstGeom prst="rect">
            <a:avLst/>
          </a:prstGeom>
          <a:noFill/>
        </p:spPr>
        <p:txBody>
          <a:bodyPr wrap="square" rtlCol="0">
            <a:spAutoFit/>
          </a:bodyPr>
          <a:lstStyle/>
          <a:p>
            <a:pPr algn="ctr"/>
            <a:r>
              <a:rPr lang="es-ES_tradnl"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GeoWeb</a:t>
            </a:r>
            <a:endPar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Conjunto de tecnologías, técnicas y lenguajes que permiten exponer y consumir vía WWW (http) todas aquellas  funcionalidades propias de los llamados sistemas de Información geográficos (GIS)</a:t>
            </a:r>
          </a:p>
        </p:txBody>
      </p:sp>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863" y="3429000"/>
            <a:ext cx="2708275" cy="1917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34878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263829" y="548680"/>
            <a:ext cx="1830950"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Visión global</a:t>
            </a:r>
          </a:p>
        </p:txBody>
      </p:sp>
      <p:sp>
        <p:nvSpPr>
          <p:cNvPr id="2" name="Oval 1"/>
          <p:cNvSpPr/>
          <p:nvPr/>
        </p:nvSpPr>
        <p:spPr>
          <a:xfrm>
            <a:off x="1763688" y="2060848"/>
            <a:ext cx="1800200" cy="1584176"/>
          </a:xfrm>
          <a:prstGeom prst="ellipse">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Tecnologías IDE</a:t>
            </a:r>
          </a:p>
          <a:p>
            <a:pPr algn="ctr"/>
            <a:r>
              <a:rPr lang="es-ES_tradnl" sz="1200" dirty="0"/>
              <a:t>(Infraestructuras de datos espaciales)</a:t>
            </a:r>
          </a:p>
        </p:txBody>
      </p:sp>
      <p:sp>
        <p:nvSpPr>
          <p:cNvPr id="3" name="Oval 2"/>
          <p:cNvSpPr/>
          <p:nvPr/>
        </p:nvSpPr>
        <p:spPr>
          <a:xfrm>
            <a:off x="2591780" y="3356992"/>
            <a:ext cx="1368152" cy="1152128"/>
          </a:xfrm>
          <a:prstGeom prst="ellipse">
            <a:avLst/>
          </a:prstGeom>
          <a:solidFill>
            <a:schemeClr val="accent3">
              <a:lumMod val="75000"/>
              <a:alpha val="52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Datos abiertos</a:t>
            </a:r>
          </a:p>
        </p:txBody>
      </p:sp>
      <p:sp>
        <p:nvSpPr>
          <p:cNvPr id="20" name="Oval 19"/>
          <p:cNvSpPr/>
          <p:nvPr/>
        </p:nvSpPr>
        <p:spPr>
          <a:xfrm>
            <a:off x="3275856" y="692696"/>
            <a:ext cx="4896544" cy="4536504"/>
          </a:xfrm>
          <a:prstGeom prst="ellipse">
            <a:avLst/>
          </a:prstGeom>
          <a:solidFill>
            <a:srgbClr val="FF0000">
              <a:alpha val="37000"/>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La WEB (Geo) Programable</a:t>
            </a:r>
          </a:p>
        </p:txBody>
      </p:sp>
      <p:sp>
        <p:nvSpPr>
          <p:cNvPr id="21" name="Line Callout 3 20"/>
          <p:cNvSpPr/>
          <p:nvPr/>
        </p:nvSpPr>
        <p:spPr>
          <a:xfrm>
            <a:off x="467544" y="5301208"/>
            <a:ext cx="2304256" cy="1080120"/>
          </a:xfrm>
          <a:prstGeom prst="borderCallout3">
            <a:avLst>
              <a:gd name="adj1" fmla="val 49741"/>
              <a:gd name="adj2" fmla="val -2394"/>
              <a:gd name="adj3" fmla="val 13963"/>
              <a:gd name="adj4" fmla="val -10930"/>
              <a:gd name="adj5" fmla="val -8845"/>
              <a:gd name="adj6" fmla="val -15587"/>
              <a:gd name="adj7" fmla="val -205510"/>
              <a:gd name="adj8" fmla="val 569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Interoperabilidad</a:t>
            </a:r>
          </a:p>
          <a:p>
            <a:pPr algn="ctr"/>
            <a:r>
              <a:rPr lang="es-ES_tradnl" sz="1400" dirty="0"/>
              <a:t>Estándares</a:t>
            </a:r>
          </a:p>
          <a:p>
            <a:pPr algn="ctr"/>
            <a:r>
              <a:rPr lang="es-ES_tradnl" sz="1400" dirty="0" err="1"/>
              <a:t>OpenGeoSpatialConsortium</a:t>
            </a:r>
            <a:r>
              <a:rPr lang="es-ES_tradnl" sz="1400" dirty="0"/>
              <a:t>(OGC)</a:t>
            </a:r>
          </a:p>
        </p:txBody>
      </p:sp>
      <p:sp>
        <p:nvSpPr>
          <p:cNvPr id="24" name="Line Callout 3 23"/>
          <p:cNvSpPr/>
          <p:nvPr/>
        </p:nvSpPr>
        <p:spPr>
          <a:xfrm>
            <a:off x="3131840" y="5301208"/>
            <a:ext cx="1728192" cy="1080120"/>
          </a:xfrm>
          <a:prstGeom prst="borderCallout3">
            <a:avLst>
              <a:gd name="adj1" fmla="val 49741"/>
              <a:gd name="adj2" fmla="val -2394"/>
              <a:gd name="adj3" fmla="val 13963"/>
              <a:gd name="adj4" fmla="val -10930"/>
              <a:gd name="adj5" fmla="val -8845"/>
              <a:gd name="adj6" fmla="val -10863"/>
              <a:gd name="adj7" fmla="val -75501"/>
              <a:gd name="adj8" fmla="val -1269"/>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Formatos</a:t>
            </a:r>
          </a:p>
          <a:p>
            <a:pPr algn="ctr"/>
            <a:r>
              <a:rPr lang="es-ES_tradnl" sz="1400" dirty="0" err="1"/>
              <a:t>Linked</a:t>
            </a:r>
            <a:r>
              <a:rPr lang="es-ES_tradnl" sz="1400" dirty="0"/>
              <a:t> Data</a:t>
            </a:r>
          </a:p>
        </p:txBody>
      </p:sp>
      <p:sp>
        <p:nvSpPr>
          <p:cNvPr id="25" name="Line Callout 3 24"/>
          <p:cNvSpPr/>
          <p:nvPr/>
        </p:nvSpPr>
        <p:spPr>
          <a:xfrm>
            <a:off x="6372200" y="5180298"/>
            <a:ext cx="2088232" cy="1321939"/>
          </a:xfrm>
          <a:prstGeom prst="borderCallout3">
            <a:avLst>
              <a:gd name="adj1" fmla="val 49741"/>
              <a:gd name="adj2" fmla="val -2394"/>
              <a:gd name="adj3" fmla="val 44431"/>
              <a:gd name="adj4" fmla="val -16664"/>
              <a:gd name="adj5" fmla="val 16351"/>
              <a:gd name="adj6" fmla="val -52436"/>
              <a:gd name="adj7" fmla="val -135"/>
              <a:gd name="adj8" fmla="val -44818"/>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Librerías (API)</a:t>
            </a:r>
          </a:p>
          <a:p>
            <a:pPr algn="ctr"/>
            <a:r>
              <a:rPr lang="es-ES_tradnl" sz="1400" dirty="0"/>
              <a:t>Geo servicios</a:t>
            </a:r>
          </a:p>
          <a:p>
            <a:pPr algn="ctr"/>
            <a:r>
              <a:rPr lang="es-ES_tradnl" sz="1400" dirty="0"/>
              <a:t>Software</a:t>
            </a:r>
          </a:p>
        </p:txBody>
      </p:sp>
    </p:spTree>
    <p:extLst>
      <p:ext uri="{BB962C8B-B14F-4D97-AF65-F5344CB8AC3E}">
        <p14:creationId xmlns:p14="http://schemas.microsoft.com/office/powerpoint/2010/main" val="206221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20" grpId="0" animBg="1"/>
      <p:bldP spid="21" grpId="0" animBg="1"/>
      <p:bldP spid="24" grpId="0" animBg="1"/>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Oval 2"/>
          <p:cNvSpPr/>
          <p:nvPr/>
        </p:nvSpPr>
        <p:spPr>
          <a:xfrm>
            <a:off x="1763688" y="2060848"/>
            <a:ext cx="1800200" cy="1584176"/>
          </a:xfrm>
          <a:prstGeom prst="ellipse">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solidFill>
                  <a:srgbClr val="FFC000"/>
                </a:solidFill>
              </a:rPr>
              <a:t>Tecnologías IDE</a:t>
            </a:r>
          </a:p>
          <a:p>
            <a:pPr algn="ctr"/>
            <a:r>
              <a:rPr lang="es-ES_tradnl" sz="1200" dirty="0">
                <a:solidFill>
                  <a:srgbClr val="FFC000"/>
                </a:solidFill>
              </a:rPr>
              <a:t>(Infraestructuras de datos espaciales)</a:t>
            </a:r>
          </a:p>
        </p:txBody>
      </p:sp>
      <p:sp>
        <p:nvSpPr>
          <p:cNvPr id="4" name="Line Callout 3 3"/>
          <p:cNvSpPr/>
          <p:nvPr/>
        </p:nvSpPr>
        <p:spPr>
          <a:xfrm>
            <a:off x="467544" y="5301208"/>
            <a:ext cx="2304256" cy="1080120"/>
          </a:xfrm>
          <a:prstGeom prst="borderCallout3">
            <a:avLst>
              <a:gd name="adj1" fmla="val 49741"/>
              <a:gd name="adj2" fmla="val -2394"/>
              <a:gd name="adj3" fmla="val 13963"/>
              <a:gd name="adj4" fmla="val -10930"/>
              <a:gd name="adj5" fmla="val -8845"/>
              <a:gd name="adj6" fmla="val -15587"/>
              <a:gd name="adj7" fmla="val -205510"/>
              <a:gd name="adj8" fmla="val 569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rgbClr val="FFC000"/>
                </a:solidFill>
              </a:rPr>
              <a:t>Interoperabilidad</a:t>
            </a:r>
          </a:p>
          <a:p>
            <a:pPr algn="ctr"/>
            <a:r>
              <a:rPr lang="es-ES_tradnl" sz="1400" dirty="0">
                <a:solidFill>
                  <a:srgbClr val="FFC000"/>
                </a:solidFill>
              </a:rPr>
              <a:t>Estándares</a:t>
            </a:r>
          </a:p>
          <a:p>
            <a:pPr algn="ctr"/>
            <a:r>
              <a:rPr lang="es-ES_tradnl" sz="1400" dirty="0" err="1">
                <a:solidFill>
                  <a:srgbClr val="FFC000"/>
                </a:solidFill>
              </a:rPr>
              <a:t>OpenGeoSpatialConsortium</a:t>
            </a:r>
            <a:r>
              <a:rPr lang="es-ES_tradnl" sz="1400" dirty="0">
                <a:solidFill>
                  <a:srgbClr val="FFC000"/>
                </a:solidFill>
              </a:rPr>
              <a:t>(OGC)</a:t>
            </a:r>
          </a:p>
        </p:txBody>
      </p:sp>
      <p:sp>
        <p:nvSpPr>
          <p:cNvPr id="5" name="TextBox 4"/>
          <p:cNvSpPr txBox="1"/>
          <p:nvPr/>
        </p:nvSpPr>
        <p:spPr>
          <a:xfrm>
            <a:off x="3834071" y="3861048"/>
            <a:ext cx="4896544" cy="1754326"/>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Una </a:t>
            </a:r>
            <a:r>
              <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rPr>
              <a:t>Infraestructura de Datos Espaciales </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se puede definir como un conjunto de tecnologías, políticas, estándares y recursos humanos necesarios para a adquirir, procesar, almacenar, distribuir y mejorar la utilización de la información geográfica</a:t>
            </a:r>
          </a:p>
        </p:txBody>
      </p:sp>
      <p:sp>
        <p:nvSpPr>
          <p:cNvPr id="7" name="TextBox 6"/>
          <p:cNvSpPr txBox="1"/>
          <p:nvPr/>
        </p:nvSpPr>
        <p:spPr>
          <a:xfrm>
            <a:off x="3834071" y="620688"/>
            <a:ext cx="4896544" cy="2862322"/>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El concepto IDE nace a  finales de los años noventa como una voluntad política en Estados Unidos para garantizar la interoperabilidad  entre la información geográfica generada por las diferentes agencias federales</a:t>
            </a:r>
            <a:r>
              <a:rPr lang="es-ES" b="1" dirty="0">
                <a:solidFill>
                  <a:srgbClr val="FFC000"/>
                </a:solidFill>
                <a:latin typeface="Tahoma" panose="020B0604030504040204" pitchFamily="34" charset="0"/>
                <a:ea typeface="Tahoma" panose="020B0604030504040204" pitchFamily="34" charset="0"/>
                <a:cs typeface="Tahoma" panose="020B0604030504040204" pitchFamily="34" charset="0"/>
              </a:rPr>
              <a:t>.</a:t>
            </a:r>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A nivel europeo, existe la</a:t>
            </a:r>
            <a:r>
              <a:rPr lang="es-ES"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directiva 2007/2/EC, llamada </a:t>
            </a:r>
            <a:r>
              <a:rPr lang="es-ES" b="1" dirty="0">
                <a:solidFill>
                  <a:srgbClr val="FFC000"/>
                </a:solidFill>
                <a:latin typeface="Tahoma" panose="020B0604030504040204" pitchFamily="34" charset="0"/>
                <a:ea typeface="Tahoma" panose="020B0604030504040204" pitchFamily="34" charset="0"/>
                <a:cs typeface="Tahoma" panose="020B0604030504040204" pitchFamily="34" charset="0"/>
              </a:rPr>
              <a:t>INSPIRE</a:t>
            </a:r>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 , que define el marco de trabajo sobre el cual tienen que basarse las iniciativas IDE a nivel europeo</a:t>
            </a:r>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939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263829" y="1700808"/>
            <a:ext cx="8268611" cy="3693319"/>
          </a:xfrm>
          <a:prstGeom prst="rect">
            <a:avLst/>
          </a:prstGeom>
        </p:spPr>
        <p:txBody>
          <a:bodyPr wrap="square">
            <a:spAutoFit/>
          </a:bodyPr>
          <a:lstStyle/>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En un escenario óptimo, todo usuario de una IDE debería poder descubrir, por ejemplo, que información geográfica existe en zona concreta del territorio, visualizar esta información y finalmente, si es de su interés, descargarla.</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Para llegar a esta meta, toda IDE que se precie debe:</a:t>
            </a:r>
          </a:p>
          <a:p>
            <a:endParaRPr lang="es-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 b="1" i="1" dirty="0">
                <a:solidFill>
                  <a:srgbClr val="FFC000"/>
                </a:solidFill>
                <a:latin typeface="Tahoma" panose="020B0604030504040204" pitchFamily="34" charset="0"/>
                <a:ea typeface="Tahoma" panose="020B0604030504040204" pitchFamily="34" charset="0"/>
                <a:cs typeface="Tahoma" panose="020B0604030504040204" pitchFamily="34" charset="0"/>
              </a:rPr>
              <a:t>A-Orientar su arquitectura a servicios (SOA).</a:t>
            </a:r>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Uno de los principios básicos de toda IDE es la no replicación de datos geográficos ni la creación de grandes bases de datos centralizadas. Una IDE debe fomentar un modelo distribuido dónde cada departamento o ente se responsabilice de sus datos y se encargue de describirlos y ponerlos a disposición de los demás. </a:t>
            </a:r>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33363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9914" y="3284984"/>
            <a:ext cx="5959127" cy="295232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2" name="Rectangle 1"/>
          <p:cNvSpPr/>
          <p:nvPr/>
        </p:nvSpPr>
        <p:spPr>
          <a:xfrm>
            <a:off x="611560" y="1268760"/>
            <a:ext cx="6912768" cy="1477328"/>
          </a:xfrm>
          <a:prstGeom prst="rect">
            <a:avLst/>
          </a:prstGeom>
        </p:spPr>
        <p:txBody>
          <a:bodyPr wrap="square">
            <a:spAutoFit/>
          </a:bodyPr>
          <a:lstStyle/>
          <a:p>
            <a:r>
              <a:rPr lang="es-ES" b="1" i="1" dirty="0">
                <a:solidFill>
                  <a:srgbClr val="FFC000"/>
                </a:solidFill>
                <a:latin typeface="Tahoma" panose="020B0604030504040204" pitchFamily="34" charset="0"/>
                <a:ea typeface="Tahoma" panose="020B0604030504040204" pitchFamily="34" charset="0"/>
                <a:cs typeface="Tahoma" panose="020B0604030504040204" pitchFamily="34" charset="0"/>
              </a:rPr>
              <a:t>B- Implementar aplicaciones que posibiliten descubrir, visualizar y procesar información geográfica.</a:t>
            </a:r>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 dirty="0">
                <a:solidFill>
                  <a:srgbClr val="FFC000"/>
                </a:solidFill>
                <a:latin typeface="Tahoma" panose="020B0604030504040204" pitchFamily="34" charset="0"/>
                <a:ea typeface="Tahoma" panose="020B0604030504040204" pitchFamily="34" charset="0"/>
                <a:cs typeface="Tahoma" panose="020B0604030504040204" pitchFamily="34" charset="0"/>
              </a:rPr>
              <a:t>Entre estas aplicaciones podríamos definir un núcleo presente en toda IDE: un catálogo de metadatos, servidores de mapas y un conjunto de servicios geográficos</a:t>
            </a:r>
            <a:r>
              <a:rPr lang="es-ES" b="1" dirty="0">
                <a:solidFill>
                  <a:srgbClr val="FFC000"/>
                </a:solidFill>
                <a:latin typeface="Tahoma" panose="020B0604030504040204" pitchFamily="34" charset="0"/>
                <a:ea typeface="Tahoma" panose="020B0604030504040204" pitchFamily="34" charset="0"/>
                <a:cs typeface="Tahoma" panose="020B0604030504040204" pitchFamily="34" charset="0"/>
              </a:rPr>
              <a:t>.</a:t>
            </a:r>
            <a:endParaRPr 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30693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611560" y="1268760"/>
            <a:ext cx="6912768" cy="3693319"/>
          </a:xfrm>
          <a:prstGeom prst="rect">
            <a:avLst/>
          </a:prstGeom>
        </p:spPr>
        <p:txBody>
          <a:bodyPr wrap="square">
            <a:spAutoFit/>
          </a:bodyPr>
          <a:lstStyle/>
          <a:p>
            <a:r>
              <a:rPr lang="es-ES" b="1" i="1" dirty="0">
                <a:latin typeface="Tahoma" panose="020B0604030504040204" pitchFamily="34" charset="0"/>
                <a:ea typeface="Tahoma" panose="020B0604030504040204" pitchFamily="34" charset="0"/>
                <a:cs typeface="Tahoma" panose="020B0604030504040204" pitchFamily="34" charset="0"/>
              </a:rPr>
              <a:t>C-Adoptar los estándares de interoperabilidad geoespacial para facilitar la comunicación entre componentes.</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es-ES" dirty="0">
                <a:latin typeface="Tahoma" panose="020B0604030504040204" pitchFamily="34" charset="0"/>
                <a:ea typeface="Tahoma" panose="020B0604030504040204" pitchFamily="34" charset="0"/>
                <a:cs typeface="Tahoma" panose="020B0604030504040204" pitchFamily="34" charset="0"/>
              </a:rPr>
              <a:t>Para la descripción de los metadatos se basa en  estándares </a:t>
            </a:r>
            <a:r>
              <a:rPr lang="es-ES" b="1" dirty="0">
                <a:latin typeface="Tahoma" panose="020B0604030504040204" pitchFamily="34" charset="0"/>
                <a:ea typeface="Tahoma" panose="020B0604030504040204" pitchFamily="34" charset="0"/>
                <a:cs typeface="Tahoma" panose="020B0604030504040204" pitchFamily="34" charset="0"/>
              </a:rPr>
              <a:t>ISO</a:t>
            </a:r>
            <a:r>
              <a:rPr lang="es-ES" dirty="0">
                <a:latin typeface="Tahoma" panose="020B0604030504040204" pitchFamily="34" charset="0"/>
                <a:ea typeface="Tahoma" panose="020B0604030504040204" pitchFamily="34" charset="0"/>
                <a:cs typeface="Tahoma" panose="020B0604030504040204" pitchFamily="34" charset="0"/>
              </a:rPr>
              <a:t> de la familia 19, dedicada al mundo </a:t>
            </a:r>
            <a:r>
              <a:rPr lang="es-ES" dirty="0" err="1">
                <a:latin typeface="Tahoma" panose="020B0604030504040204" pitchFamily="34" charset="0"/>
                <a:ea typeface="Tahoma" panose="020B0604030504040204" pitchFamily="34" charset="0"/>
                <a:cs typeface="Tahoma" panose="020B0604030504040204" pitchFamily="34" charset="0"/>
              </a:rPr>
              <a:t>geospacial</a:t>
            </a:r>
            <a:r>
              <a:rPr lang="es-ES" dirty="0">
                <a:latin typeface="Tahoma" panose="020B0604030504040204" pitchFamily="34" charset="0"/>
                <a:ea typeface="Tahoma" panose="020B0604030504040204" pitchFamily="34" charset="0"/>
                <a:cs typeface="Tahoma" panose="020B0604030504040204" pitchFamily="34" charset="0"/>
              </a:rPr>
              <a:t>. Pero a nivel de interfaces de comunicación entre servidores y entre clientes (ej. Un navegador web) y servidores existe un consorcio llamado </a:t>
            </a:r>
            <a:r>
              <a:rPr lang="es-ES" b="1" dirty="0" err="1">
                <a:latin typeface="Tahoma" panose="020B0604030504040204" pitchFamily="34" charset="0"/>
                <a:ea typeface="Tahoma" panose="020B0604030504040204" pitchFamily="34" charset="0"/>
                <a:cs typeface="Tahoma" panose="020B0604030504040204" pitchFamily="34" charset="0"/>
              </a:rPr>
              <a:t>OpenGeospatial</a:t>
            </a:r>
            <a:r>
              <a:rPr lang="es-ES" dirty="0">
                <a:latin typeface="Tahoma" panose="020B0604030504040204" pitchFamily="34" charset="0"/>
                <a:ea typeface="Tahoma" panose="020B0604030504040204" pitchFamily="34" charset="0"/>
                <a:cs typeface="Tahoma" panose="020B0604030504040204" pitchFamily="34" charset="0"/>
              </a:rPr>
              <a:t> (OGC)  encargado de definir las especificaciones utilizadas.</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es-ES" dirty="0">
                <a:latin typeface="Tahoma" panose="020B0604030504040204" pitchFamily="34" charset="0"/>
                <a:ea typeface="Tahoma" panose="020B0604030504040204" pitchFamily="34" charset="0"/>
                <a:cs typeface="Tahoma" panose="020B0604030504040204" pitchFamily="34" charset="0"/>
              </a:rPr>
              <a:t>Podríamos que decir que el papel que juega el consorcio W3C en cuanto a la estandarización de la  </a:t>
            </a:r>
            <a:r>
              <a:rPr lang="es-ES" b="1" dirty="0">
                <a:latin typeface="Tahoma" panose="020B0604030504040204" pitchFamily="34" charset="0"/>
                <a:ea typeface="Tahoma" panose="020B0604030504040204" pitchFamily="34" charset="0"/>
                <a:cs typeface="Tahoma" panose="020B0604030504040204" pitchFamily="34" charset="0"/>
              </a:rPr>
              <a:t>Word Wide Web </a:t>
            </a:r>
            <a:r>
              <a:rPr lang="es-ES" dirty="0">
                <a:latin typeface="Tahoma" panose="020B0604030504040204" pitchFamily="34" charset="0"/>
                <a:ea typeface="Tahoma" panose="020B0604030504040204" pitchFamily="34" charset="0"/>
                <a:cs typeface="Tahoma" panose="020B0604030504040204" pitchFamily="34" charset="0"/>
              </a:rPr>
              <a:t>(www) es parecido al de </a:t>
            </a:r>
            <a:r>
              <a:rPr lang="es-ES" b="1" dirty="0">
                <a:latin typeface="Tahoma" panose="020B0604030504040204" pitchFamily="34" charset="0"/>
                <a:ea typeface="Tahoma" panose="020B0604030504040204" pitchFamily="34" charset="0"/>
                <a:cs typeface="Tahoma" panose="020B0604030504040204" pitchFamily="34" charset="0"/>
              </a:rPr>
              <a:t>OGC </a:t>
            </a:r>
            <a:r>
              <a:rPr lang="es-ES" dirty="0">
                <a:latin typeface="Tahoma" panose="020B0604030504040204" pitchFamily="34" charset="0"/>
                <a:ea typeface="Tahoma" panose="020B0604030504040204" pitchFamily="34" charset="0"/>
                <a:cs typeface="Tahoma" panose="020B0604030504040204" pitchFamily="34" charset="0"/>
              </a:rPr>
              <a:t>dentro del mundo geoespacial.</a:t>
            </a:r>
            <a:endParaRPr 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59089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226055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Tecnologías IDE</a:t>
            </a:r>
          </a:p>
        </p:txBody>
      </p:sp>
      <p:sp>
        <p:nvSpPr>
          <p:cNvPr id="3" name="Rectangle 2"/>
          <p:cNvSpPr/>
          <p:nvPr/>
        </p:nvSpPr>
        <p:spPr>
          <a:xfrm>
            <a:off x="611560" y="1268760"/>
            <a:ext cx="6912768" cy="2308324"/>
          </a:xfrm>
          <a:prstGeom prst="rect">
            <a:avLst/>
          </a:prstGeom>
        </p:spPr>
        <p:txBody>
          <a:bodyPr wrap="square">
            <a:spAutoFit/>
          </a:bodyPr>
          <a:lstStyle/>
          <a:p>
            <a:r>
              <a:rPr lang="ca-ES" b="1" i="1" dirty="0" err="1">
                <a:latin typeface="Tahoma" panose="020B0604030504040204" pitchFamily="34" charset="0"/>
                <a:ea typeface="Tahoma" panose="020B0604030504040204" pitchFamily="34" charset="0"/>
                <a:cs typeface="Tahoma" panose="020B0604030504040204" pitchFamily="34" charset="0"/>
              </a:rPr>
              <a:t>Algunos</a:t>
            </a:r>
            <a:r>
              <a:rPr lang="ca-ES" b="1" i="1" dirty="0">
                <a:latin typeface="Tahoma" panose="020B0604030504040204" pitchFamily="34" charset="0"/>
                <a:ea typeface="Tahoma" panose="020B0604030504040204" pitchFamily="34" charset="0"/>
                <a:cs typeface="Tahoma" panose="020B0604030504040204" pitchFamily="34" charset="0"/>
              </a:rPr>
              <a:t> </a:t>
            </a:r>
            <a:r>
              <a:rPr lang="ca-ES" b="1" i="1" dirty="0" err="1">
                <a:latin typeface="Tahoma" panose="020B0604030504040204" pitchFamily="34" charset="0"/>
                <a:ea typeface="Tahoma" panose="020B0604030504040204" pitchFamily="34" charset="0"/>
                <a:cs typeface="Tahoma" panose="020B0604030504040204" pitchFamily="34" charset="0"/>
              </a:rPr>
              <a:t>Ejemplos</a:t>
            </a:r>
            <a:r>
              <a:rPr lang="ca-ES" b="1" i="1" dirty="0">
                <a:latin typeface="Tahoma" panose="020B0604030504040204" pitchFamily="34" charset="0"/>
                <a:ea typeface="Tahoma" panose="020B0604030504040204" pitchFamily="34" charset="0"/>
                <a:cs typeface="Tahoma" panose="020B0604030504040204" pitchFamily="34" charset="0"/>
              </a:rPr>
              <a:t> de IDE</a:t>
            </a: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2"/>
              </a:rPr>
              <a:t>http://www.geoportal.cat</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b="1" i="1"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3"/>
              </a:rPr>
              <a:t>http://www.idee.es/</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4"/>
              </a:rPr>
              <a:t>http://inspire-geoportal.ec.europa.eu/</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81995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OGC es un consorcio sin ánimo de lucro, creado el </a:t>
            </a:r>
            <a:r>
              <a:rPr lang="es-ES_tradnl" sz="1900" b="1" dirty="0">
                <a:solidFill>
                  <a:srgbClr val="FFC000"/>
                </a:solidFill>
                <a:latin typeface="Tahoma" panose="020B0604030504040204" pitchFamily="34" charset="0"/>
                <a:ea typeface="Tahoma" panose="020B0604030504040204" pitchFamily="34" charset="0"/>
                <a:cs typeface="Tahoma" panose="020B0604030504040204" pitchFamily="34" charset="0"/>
              </a:rPr>
              <a:t>1994 </a:t>
            </a:r>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y que está formado por más de </a:t>
            </a:r>
            <a:r>
              <a:rPr lang="es-ES_tradnl" sz="1900" b="1" dirty="0">
                <a:solidFill>
                  <a:srgbClr val="FFC000"/>
                </a:solidFill>
                <a:latin typeface="Tahoma" panose="020B0604030504040204" pitchFamily="34" charset="0"/>
                <a:ea typeface="Tahoma" panose="020B0604030504040204" pitchFamily="34" charset="0"/>
                <a:cs typeface="Tahoma" panose="020B0604030504040204" pitchFamily="34" charset="0"/>
              </a:rPr>
              <a:t>400 </a:t>
            </a:r>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empresas, agencias gubernamentales y universidades participando en los procesos para desarrollar especificaciones abiertas. </a:t>
            </a:r>
          </a:p>
          <a:p>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Estas especificaciones tienen como objetivo, fomentar la </a:t>
            </a:r>
            <a:r>
              <a:rPr lang="es-ES_tradnl" sz="1900" b="1" dirty="0">
                <a:solidFill>
                  <a:srgbClr val="FFC000"/>
                </a:solidFill>
                <a:latin typeface="Tahoma" panose="020B0604030504040204" pitchFamily="34" charset="0"/>
                <a:ea typeface="Tahoma" panose="020B0604030504040204" pitchFamily="34" charset="0"/>
                <a:cs typeface="Tahoma" panose="020B0604030504040204" pitchFamily="34" charset="0"/>
              </a:rPr>
              <a:t>interoperabilidad* </a:t>
            </a:r>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geoespacial. </a:t>
            </a:r>
          </a:p>
          <a:p>
            <a:r>
              <a:rPr lang="es-ES_tradnl" sz="1900" dirty="0">
                <a:solidFill>
                  <a:srgbClr val="FFC000"/>
                </a:solidFill>
                <a:latin typeface="Tahoma" panose="020B0604030504040204" pitchFamily="34" charset="0"/>
                <a:ea typeface="Tahoma" panose="020B0604030504040204" pitchFamily="34" charset="0"/>
                <a:cs typeface="Tahoma" panose="020B0604030504040204" pitchFamily="34" charset="0"/>
              </a:rPr>
              <a:t>El éxito de estas especificaciones radica en el hecho de que son impulsadas y creadas por las mismas empresas, que después las </a:t>
            </a:r>
            <a:r>
              <a:rPr lang="es-ES_tradnl" sz="1800" dirty="0">
                <a:solidFill>
                  <a:srgbClr val="FFC000"/>
                </a:solidFill>
                <a:latin typeface="Tahoma" panose="020B0604030504040204" pitchFamily="34" charset="0"/>
                <a:ea typeface="Tahoma" panose="020B0604030504040204" pitchFamily="34" charset="0"/>
                <a:cs typeface="Tahoma" panose="020B0604030504040204" pitchFamily="34" charset="0"/>
              </a:rPr>
              <a:t>implementan en sus productos comerciales. </a:t>
            </a:r>
          </a:p>
          <a:p>
            <a:endParaRPr lang="es-ES_tradnl" i="1" dirty="0">
              <a:solidFill>
                <a:srgbClr val="FFC000"/>
              </a:solidFill>
            </a:endParaRPr>
          </a:p>
          <a:p>
            <a:endParaRPr lang="es-ES_tradnl" i="1" dirty="0">
              <a:solidFill>
                <a:srgbClr val="FFC000"/>
              </a:solidFill>
            </a:endParaRPr>
          </a:p>
        </p:txBody>
      </p:sp>
      <p:sp>
        <p:nvSpPr>
          <p:cNvPr id="4" name="TextBox 3"/>
          <p:cNvSpPr txBox="1"/>
          <p:nvPr/>
        </p:nvSpPr>
        <p:spPr>
          <a:xfrm>
            <a:off x="333872" y="5638960"/>
            <a:ext cx="8347926" cy="630942"/>
          </a:xfrm>
          <a:prstGeom prst="rect">
            <a:avLst/>
          </a:prstGeom>
          <a:noFill/>
        </p:spPr>
        <p:txBody>
          <a:bodyPr wrap="none" rtlCol="0">
            <a:spAutoFit/>
          </a:bodyPr>
          <a:lstStyle/>
          <a:p>
            <a:r>
              <a:rPr lang="es-ES_tradnl" sz="1200" i="1" dirty="0">
                <a:solidFill>
                  <a:srgbClr val="FFC000"/>
                </a:solidFill>
                <a:latin typeface="Tahoma" panose="020B0604030504040204" pitchFamily="34" charset="0"/>
                <a:ea typeface="Tahoma" panose="020B0604030504040204" pitchFamily="34" charset="0"/>
                <a:cs typeface="Tahoma" panose="020B0604030504040204" pitchFamily="34" charset="0"/>
              </a:rPr>
              <a:t>* Habilidad de dos o más sistemas para intercambiar información y poderla utilizar, sin ningún esfuerzo para el usuario. </a:t>
            </a:r>
            <a:endParaRPr lang="es-ES_tradnl" sz="12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sz="1200" dirty="0">
                <a:solidFill>
                  <a:srgbClr val="FFC000"/>
                </a:solidFill>
                <a:latin typeface="Tahoma" panose="020B0604030504040204" pitchFamily="34" charset="0"/>
                <a:ea typeface="Tahoma" panose="020B0604030504040204" pitchFamily="34" charset="0"/>
                <a:cs typeface="Tahoma" panose="020B0604030504040204" pitchFamily="34" charset="0"/>
              </a:rPr>
              <a:t>links: http://www.opengeospatial.org </a:t>
            </a:r>
          </a:p>
          <a:p>
            <a:endParaRPr lang="es-ES_tradnl" sz="1100" dirty="0">
              <a:solidFill>
                <a:srgbClr val="FFC000"/>
              </a:solidFill>
            </a:endParaRPr>
          </a:p>
        </p:txBody>
      </p:sp>
      <p:sp>
        <p:nvSpPr>
          <p:cNvPr id="5" name="TextBox 4"/>
          <p:cNvSpPr txBox="1"/>
          <p:nvPr/>
        </p:nvSpPr>
        <p:spPr>
          <a:xfrm>
            <a:off x="263829" y="548680"/>
            <a:ext cx="7247497"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Qué es </a:t>
            </a:r>
            <a:r>
              <a:rPr lang="es-ES_tradnl" sz="2000" dirty="0" err="1">
                <a:solidFill>
                  <a:srgbClr val="FFC000"/>
                </a:solidFill>
                <a:latin typeface="Tahoma" panose="020B0604030504040204" pitchFamily="34" charset="0"/>
                <a:ea typeface="Tahoma" panose="020B0604030504040204" pitchFamily="34" charset="0"/>
                <a:cs typeface="Tahoma" panose="020B0604030504040204" pitchFamily="34" charset="0"/>
              </a:rPr>
              <a:t>OpenGeoSpatial</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err="1">
                <a:solidFill>
                  <a:srgbClr val="FFC000"/>
                </a:solidFill>
                <a:latin typeface="Tahoma" panose="020B0604030504040204" pitchFamily="34" charset="0"/>
                <a:ea typeface="Tahoma" panose="020B0604030504040204" pitchFamily="34" charset="0"/>
                <a:cs typeface="Tahoma" panose="020B0604030504040204" pitchFamily="34" charset="0"/>
              </a:rPr>
              <a:t>Consortium</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(OGC)</a:t>
            </a:r>
          </a:p>
        </p:txBody>
      </p:sp>
    </p:spTree>
    <p:extLst>
      <p:ext uri="{BB962C8B-B14F-4D97-AF65-F5344CB8AC3E}">
        <p14:creationId xmlns:p14="http://schemas.microsoft.com/office/powerpoint/2010/main" val="3530171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Es un documento de carácter técnico dónde se describen las interfaces de comunicación entre servidores y la forma de implementarlos. </a:t>
            </a: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En estas especificaciones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no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se menciona ni la arquitectura, plataforma o lenguajes de programación a utilizar. </a:t>
            </a: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Los documentos, antes de ser consideradas como una </a:t>
            </a:r>
            <a:r>
              <a:rPr lang="es-ES_tradnl"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OpenGIS</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Implementation</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Specification</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son elaborados y probados por diferentes grupos de trabajo dentro de OGC y finalmente sometidas a votación. </a:t>
            </a: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Cabe decir, que existen 9 categorías diferentes dentro de los organismos asociados a OGC y que solo los que pertenecen a las categorías de: </a:t>
            </a:r>
            <a:r>
              <a:rPr lang="es-ES_tradnl" sz="2000" b="1" i="1" dirty="0" err="1">
                <a:solidFill>
                  <a:srgbClr val="FFC000"/>
                </a:solidFill>
                <a:latin typeface="Tahoma" panose="020B0604030504040204" pitchFamily="34" charset="0"/>
                <a:ea typeface="Tahoma" panose="020B0604030504040204" pitchFamily="34" charset="0"/>
                <a:cs typeface="Tahoma" panose="020B0604030504040204" pitchFamily="34" charset="0"/>
              </a:rPr>
              <a:t>strategic</a:t>
            </a:r>
            <a:r>
              <a:rPr lang="es-ES_tradnl" sz="2000" i="1" dirty="0" err="1">
                <a:solidFill>
                  <a:srgbClr val="FFC000"/>
                </a:solidFill>
                <a:latin typeface="Tahoma" panose="020B0604030504040204" pitchFamily="34" charset="0"/>
                <a:ea typeface="Tahoma" panose="020B0604030504040204" pitchFamily="34" charset="0"/>
                <a:cs typeface="Tahoma" panose="020B0604030504040204" pitchFamily="34" charset="0"/>
              </a:rPr>
              <a:t>,</a:t>
            </a:r>
            <a:r>
              <a:rPr lang="es-ES_tradnl" sz="2000" b="1" i="1" dirty="0" err="1">
                <a:solidFill>
                  <a:srgbClr val="FFC000"/>
                </a:solidFill>
                <a:latin typeface="Tahoma" panose="020B0604030504040204" pitchFamily="34" charset="0"/>
                <a:ea typeface="Tahoma" panose="020B0604030504040204" pitchFamily="34" charset="0"/>
                <a:cs typeface="Tahoma" panose="020B0604030504040204" pitchFamily="34" charset="0"/>
              </a:rPr>
              <a:t>principal</a:t>
            </a:r>
            <a:r>
              <a:rPr lang="es-ES_tradnl" sz="2000" b="1" i="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y </a:t>
            </a:r>
            <a:r>
              <a:rPr lang="es-ES_tradnl" sz="2000" b="1" i="1" dirty="0" err="1">
                <a:solidFill>
                  <a:srgbClr val="FFC000"/>
                </a:solidFill>
                <a:latin typeface="Tahoma" panose="020B0604030504040204" pitchFamily="34" charset="0"/>
                <a:ea typeface="Tahoma" panose="020B0604030504040204" pitchFamily="34" charset="0"/>
                <a:cs typeface="Tahoma" panose="020B0604030504040204" pitchFamily="34" charset="0"/>
              </a:rPr>
              <a:t>tecnicha</a:t>
            </a:r>
            <a:r>
              <a:rPr lang="es-ES_tradnl"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l</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tienen derecho a voto e intervienen directamente en el desarrollo de las especificaciones </a:t>
            </a:r>
          </a:p>
          <a:p>
            <a:endParaRPr lang="es-ES_tradnl" i="1" dirty="0">
              <a:solidFill>
                <a:srgbClr val="FFC000"/>
              </a:solidFill>
            </a:endParaRPr>
          </a:p>
          <a:p>
            <a:endParaRPr lang="es-ES_tradnl" i="1" dirty="0">
              <a:solidFill>
                <a:srgbClr val="FFC000"/>
              </a:solidFill>
            </a:endParaRPr>
          </a:p>
        </p:txBody>
      </p:sp>
      <p:sp>
        <p:nvSpPr>
          <p:cNvPr id="5" name="TextBox 4"/>
          <p:cNvSpPr txBox="1"/>
          <p:nvPr/>
        </p:nvSpPr>
        <p:spPr>
          <a:xfrm>
            <a:off x="263829" y="548680"/>
            <a:ext cx="6457730"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Que es una especificación </a:t>
            </a:r>
            <a:r>
              <a:rPr lang="es-ES_tradnl" sz="2000" dirty="0" err="1">
                <a:solidFill>
                  <a:srgbClr val="FFC000"/>
                </a:solidFill>
                <a:latin typeface="Tahoma" panose="020B0604030504040204" pitchFamily="34" charset="0"/>
                <a:ea typeface="Tahoma" panose="020B0604030504040204" pitchFamily="34" charset="0"/>
                <a:cs typeface="Tahoma" panose="020B0604030504040204" pitchFamily="34" charset="0"/>
              </a:rPr>
              <a:t>OpenGis</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1001003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395536" y="1257143"/>
            <a:ext cx="8229600" cy="487680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La intención de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WMS</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es la de permitir la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superposición visual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de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información geográfica compleja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y distribuida en diferentes servidores. Un cliente puede hacer peticiones a otros servidores también basados en esta especificación para descubrir información geográfica deseada. Una vez encontrada el cliente puede recurrir a ella de forma simultánea y puede visualizar diferentes datos geográficos de diferentes servidores en un mismo entorno.</a:t>
            </a: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Cada petición está compuesta por unos parámetros concretos definidos por la especificación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WMS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y que es entendida por todos los servidores de mapas que cumplen con la especificación.</a:t>
            </a:r>
          </a:p>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Por lo tanto, cuando se dice que un Servidor de Mapas es estándar y cumple con WMS, significa que es capaz de dar respuesta a estas peticiones</a:t>
            </a:r>
            <a:endParaRPr lang="es-ES_tradnl" i="1" dirty="0">
              <a:solidFill>
                <a:srgbClr val="FFC000"/>
              </a:solidFill>
            </a:endParaRPr>
          </a:p>
          <a:p>
            <a:endParaRPr lang="es-ES_tradnl" i="1" dirty="0">
              <a:solidFill>
                <a:srgbClr val="FFC000"/>
              </a:solidFill>
            </a:endParaRPr>
          </a:p>
        </p:txBody>
      </p:sp>
      <p:sp>
        <p:nvSpPr>
          <p:cNvPr id="3" name="TextBox 2"/>
          <p:cNvSpPr txBox="1"/>
          <p:nvPr/>
        </p:nvSpPr>
        <p:spPr>
          <a:xfrm>
            <a:off x="263829" y="548680"/>
            <a:ext cx="6278322"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Tecnologías IDE:</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Ejemplo WMS (Web </a:t>
            </a:r>
            <a:r>
              <a:rPr lang="es-ES_tradnl" sz="2000" dirty="0" err="1">
                <a:solidFill>
                  <a:srgbClr val="FFC000"/>
                </a:solidFill>
                <a:latin typeface="Tahoma" panose="020B0604030504040204" pitchFamily="34" charset="0"/>
                <a:ea typeface="Tahoma" panose="020B0604030504040204" pitchFamily="34" charset="0"/>
                <a:cs typeface="Tahoma" panose="020B0604030504040204" pitchFamily="34" charset="0"/>
              </a:rPr>
              <a:t>Map</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err="1">
                <a:solidFill>
                  <a:srgbClr val="FFC000"/>
                </a:solidFill>
                <a:latin typeface="Tahoma" panose="020B0604030504040204" pitchFamily="34" charset="0"/>
                <a:ea typeface="Tahoma" panose="020B0604030504040204" pitchFamily="34" charset="0"/>
                <a:cs typeface="Tahoma" panose="020B0604030504040204" pitchFamily="34" charset="0"/>
              </a:rPr>
              <a:t>Service</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
        <p:nvSpPr>
          <p:cNvPr id="4" name="TextBox 3"/>
          <p:cNvSpPr txBox="1"/>
          <p:nvPr/>
        </p:nvSpPr>
        <p:spPr>
          <a:xfrm>
            <a:off x="2483768" y="6228641"/>
            <a:ext cx="6336704" cy="52322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s-ES_tradnl" sz="1400" dirty="0">
                <a:solidFill>
                  <a:srgbClr val="FFC000"/>
                </a:solidFill>
              </a:rPr>
              <a:t>Más Información: </a:t>
            </a:r>
          </a:p>
          <a:p>
            <a:r>
              <a:rPr lang="es-ES_tradnl" sz="1400" i="1" dirty="0">
                <a:solidFill>
                  <a:srgbClr val="FFC000"/>
                </a:solidFill>
              </a:rPr>
              <a:t>06-042_OpenGIS_Web_Map_Service_WMS_Implementation_Specification.pdf</a:t>
            </a:r>
          </a:p>
        </p:txBody>
      </p:sp>
    </p:spTree>
    <p:extLst>
      <p:ext uri="{BB962C8B-B14F-4D97-AF65-F5344CB8AC3E}">
        <p14:creationId xmlns:p14="http://schemas.microsoft.com/office/powerpoint/2010/main" val="2251536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28600" y="404664"/>
            <a:ext cx="8591872" cy="5167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marL="342900" indent="-342900" eaLnBrk="1">
              <a:spcAft>
                <a:spcPct val="0"/>
              </a:spcAft>
              <a:buClrTx/>
              <a:buFont typeface="Wingdings" panose="05000000000000000000" pitchFamily="2" charset="2"/>
              <a:buChar char="ü"/>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OBJETIVOS</a:t>
            </a: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ClrTx/>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Introducir a los alumnos en el contexto </a:t>
            </a: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GeoWeb</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y sus posibilidades.</a:t>
            </a:r>
          </a:p>
          <a:p>
            <a:pPr marL="342900" indent="-342900" eaLnBrk="1">
              <a:spcAft>
                <a:spcPct val="0"/>
              </a:spcAft>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Conocer técnicas , software open </a:t>
            </a: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source</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y recursos disponibles.</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Aplicar los conocimientos adquiridos en anteriores materias para publicar datos en la Web.</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Dotar a los alumnos con unos conocimientos básicos del lenguaje de programación Web.</a:t>
            </a:r>
          </a:p>
          <a:p>
            <a:pPr marL="342900" indent="-342900" eaLnBrk="1">
              <a:spcAft>
                <a:spcPct val="0"/>
              </a:spcAft>
              <a:buClrTx/>
              <a:buSzPct val="45000"/>
              <a:buFont typeface="Wingdings" panose="05000000000000000000" pitchFamily="2" charset="2"/>
              <a:buChar char="ü"/>
            </a:pP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eaLnBrk="1">
              <a:spcAft>
                <a:spcPct val="0"/>
              </a:spcAft>
              <a:buSzPct val="45000"/>
              <a:buFont typeface="Wingdings" panose="05000000000000000000" pitchFamily="2" charset="2"/>
              <a:buChar char="ü"/>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Practicar la confección de aplicaciones  sencillas para la visualización web de datos, a partir de recursos libres disponibles en la WWW.</a:t>
            </a: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endParaRPr>
          </a:p>
          <a:p>
            <a:pPr marL="342900" indent="-342900" eaLnBrk="1">
              <a:spcAft>
                <a:spcPct val="0"/>
              </a:spcAft>
              <a:buClrTx/>
              <a:buFont typeface="Wingdings" panose="05000000000000000000" pitchFamily="2" charset="2"/>
              <a:buChar char="ü"/>
            </a:pPr>
            <a:endParaRPr lang="es-ES" altLang="ca-ES" sz="2000" b="1" dirty="0">
              <a:solidFill>
                <a:schemeClr val="tx1">
                  <a:lumMod val="95000"/>
                </a:schemeClr>
              </a:solidFill>
            </a:endParaRPr>
          </a:p>
        </p:txBody>
      </p:sp>
      <p:pic>
        <p:nvPicPr>
          <p:cNvPr id="5" name="Picture 3"/>
          <p:cNvPicPr>
            <a:picLocks noChangeAspect="1" noChangeArrowheads="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a:stretch>
            <a:fillRect/>
          </a:stretch>
        </p:blipFill>
        <p:spPr bwMode="auto">
          <a:xfrm>
            <a:off x="7308304" y="225797"/>
            <a:ext cx="1081763" cy="1060128"/>
          </a:xfrm>
          <a:prstGeom prst="rect">
            <a:avLst/>
          </a:prstGeom>
          <a:noFill/>
          <a:ln>
            <a:noFill/>
          </a:ln>
          <a:scene3d>
            <a:camera prst="orthographicFront"/>
            <a:lightRig rig="threePt" dir="t"/>
          </a:scene3d>
          <a:sp3d/>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516756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Algunos estándares OGC  </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8064" y="548680"/>
            <a:ext cx="3865111"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365076" y="1412776"/>
            <a:ext cx="4572000" cy="5355312"/>
          </a:xfrm>
          <a:prstGeom prst="rect">
            <a:avLst/>
          </a:prstGeom>
        </p:spPr>
        <p:txBody>
          <a:bodyPr>
            <a:spAutoFit/>
          </a:bodyPr>
          <a:lstStyle/>
          <a:p>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Geography</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Markup</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Language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(GML)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Web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Feature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Service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(WFS)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WEB MAP CONTEXT (WMC)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n-US" dirty="0">
                <a:solidFill>
                  <a:srgbClr val="FFC000"/>
                </a:solidFill>
                <a:latin typeface="Tahoma" panose="020B0604030504040204" pitchFamily="34" charset="0"/>
                <a:ea typeface="Tahoma" panose="020B0604030504040204" pitchFamily="34" charset="0"/>
                <a:cs typeface="Tahoma" panose="020B0604030504040204" pitchFamily="34" charset="0"/>
              </a:rPr>
              <a:t>STYLE LAYER DESCRIPTOR (SLD) </a:t>
            </a:r>
          </a:p>
          <a:p>
            <a:endParaRPr lang="en-US"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WEB COVERAGE SERVICE (WCS)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Web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Processing</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Services</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(WPS)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n-US" dirty="0">
                <a:solidFill>
                  <a:srgbClr val="FFC000"/>
                </a:solidFill>
                <a:latin typeface="Tahoma" panose="020B0604030504040204" pitchFamily="34" charset="0"/>
                <a:ea typeface="Tahoma" panose="020B0604030504040204" pitchFamily="34" charset="0"/>
                <a:cs typeface="Tahoma" panose="020B0604030504040204" pitchFamily="34" charset="0"/>
              </a:rPr>
              <a:t>Catalogue Services for the Web (CSW)</a:t>
            </a:r>
          </a:p>
          <a:p>
            <a:r>
              <a:rPr lang="en-US" dirty="0">
                <a:solidFill>
                  <a:srgbClr val="FFC000"/>
                </a:solidFill>
                <a:latin typeface="Tahoma" panose="020B0604030504040204" pitchFamily="34" charset="0"/>
                <a:ea typeface="Tahoma" panose="020B0604030504040204" pitchFamily="34" charset="0"/>
                <a:cs typeface="Tahoma" panose="020B0604030504040204" pitchFamily="34" charset="0"/>
              </a:rPr>
              <a:t> </a:t>
            </a:r>
          </a:p>
          <a:p>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Keyhole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Markup</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Language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(KML) </a:t>
            </a:r>
          </a:p>
          <a:p>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Sensor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Observation</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dirty="0" err="1">
                <a:solidFill>
                  <a:srgbClr val="FFC000"/>
                </a:solidFill>
                <a:latin typeface="Tahoma" panose="020B0604030504040204" pitchFamily="34" charset="0"/>
                <a:ea typeface="Tahoma" panose="020B0604030504040204" pitchFamily="34" charset="0"/>
                <a:cs typeface="Tahoma" panose="020B0604030504040204" pitchFamily="34" charset="0"/>
              </a:rPr>
              <a:t>Service</a:t>
            </a:r>
            <a:r>
              <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rPr>
              <a:t> (SOS)</a:t>
            </a:r>
          </a:p>
          <a:p>
            <a:endPar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rPr>
              <a:t>…….</a:t>
            </a:r>
            <a:endParaRPr lang="es-ES_tradnl"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53624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000">
                <a:latin typeface="Tahoma" panose="020B0604030504040204" pitchFamily="34" charset="0"/>
                <a:ea typeface="Tahoma" panose="020B0604030504040204" pitchFamily="34" charset="0"/>
                <a:cs typeface="Tahoma" panose="020B0604030504040204" pitchFamily="34" charset="0"/>
              </a:rPr>
              <a:t>WMS Ejemplo</a:t>
            </a:r>
            <a:endParaRPr lang="es-ES_tradnl" sz="2000"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dirty="0">
                <a:latin typeface="Tahoma" panose="020B0604030504040204" pitchFamily="34" charset="0"/>
                <a:ea typeface="Tahoma" panose="020B0604030504040204" pitchFamily="34" charset="0"/>
                <a:cs typeface="Tahoma" panose="020B0604030504040204" pitchFamily="34" charset="0"/>
                <a:hlinkClick r:id="rId2"/>
              </a:rPr>
              <a:t>http://x.osm.omniscale.net/proxy/service?LAYERS=osm&amp;FORMAT=image%2Fpng&amp;SPHERICALMERCATOR=true&amp;SERVICE=WMS&amp;VERSION=1.1.1&amp;REQUEST=GetMap&amp;STYLES=&amp;SRS=EPSG%3A900913&amp;BBOX=-14094493.390318,1847225.2678577,-8517647.8076302,3804013.1916077&amp;WIDTH=1140&amp;HEIGHT=400</a:t>
            </a:r>
            <a:endParaRPr lang="es-ES_tradnl" sz="2000"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3688" y="4725144"/>
            <a:ext cx="4464496" cy="15664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4626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33400"/>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WMTS Ejemplo</a:t>
            </a:r>
          </a:p>
          <a:p>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rPr>
              <a:t>(Web </a:t>
            </a:r>
            <a:r>
              <a:rPr lang="es-ES_tradnl" sz="1600" dirty="0" err="1">
                <a:solidFill>
                  <a:srgbClr val="FFC000"/>
                </a:solidFill>
                <a:latin typeface="Tahoma" panose="020B0604030504040204" pitchFamily="34" charset="0"/>
                <a:ea typeface="Tahoma" panose="020B0604030504040204" pitchFamily="34" charset="0"/>
                <a:cs typeface="Tahoma" panose="020B0604030504040204" pitchFamily="34" charset="0"/>
              </a:rPr>
              <a:t>Map</a:t>
            </a:r>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rPr>
              <a:t> Tile </a:t>
            </a:r>
            <a:r>
              <a:rPr lang="es-ES_tradnl" sz="1600" dirty="0" err="1">
                <a:solidFill>
                  <a:srgbClr val="FFC000"/>
                </a:solidFill>
                <a:latin typeface="Tahoma" panose="020B0604030504040204" pitchFamily="34" charset="0"/>
                <a:ea typeface="Tahoma" panose="020B0604030504040204" pitchFamily="34" charset="0"/>
                <a:cs typeface="Tahoma" panose="020B0604030504040204" pitchFamily="34" charset="0"/>
              </a:rPr>
              <a:t>Service</a:t>
            </a:r>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
        <p:nvSpPr>
          <p:cNvPr id="3"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sz="2000" b="1" dirty="0">
                <a:latin typeface="Tahoma" panose="020B0604030504040204" pitchFamily="34" charset="0"/>
                <a:ea typeface="Tahoma" panose="020B0604030504040204" pitchFamily="34" charset="0"/>
                <a:cs typeface="Tahoma" panose="020B0604030504040204" pitchFamily="34" charset="0"/>
                <a:hlinkClick r:id="rId2"/>
              </a:rPr>
              <a:t>http://cesiumjs.org/tilesets/imagery/naturalearthii/2/2/2.jpg</a:t>
            </a:r>
            <a:endParaRPr lang="es-ES_tradnl" sz="20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780928"/>
            <a:ext cx="2438400" cy="243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741254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3793539"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Paréntesis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310614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2678938"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Visión técnico-local</a:t>
            </a:r>
          </a:p>
        </p:txBody>
      </p:sp>
      <p:pic>
        <p:nvPicPr>
          <p:cNvPr id="4" name="Picture 2"/>
          <p:cNvPicPr>
            <a:picLocks noChangeAspect="1" noChangeArrowheads="1"/>
          </p:cNvPicPr>
          <p:nvPr/>
        </p:nvPicPr>
        <p:blipFill>
          <a:blip r:embed="rId2"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768640" y="4400376"/>
            <a:ext cx="2232248" cy="6848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4"/>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572000" y="2556342"/>
            <a:ext cx="1579240" cy="1579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6"/>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724128" y="2703690"/>
            <a:ext cx="1152128" cy="16276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8"/>
          <p:cNvPicPr>
            <a:picLocks noChangeAspect="1" noChangeArrowheads="1"/>
          </p:cNvPicPr>
          <p:nvPr/>
        </p:nvPicPr>
        <p:blipFill>
          <a:blip r:embed="rId5"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7261386" y="1198637"/>
            <a:ext cx="1122408" cy="112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61993" y="4608364"/>
            <a:ext cx="1414463" cy="126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4"/>
          <p:cNvPicPr>
            <a:picLocks noChangeAspect="1" noChangeArrowheads="1"/>
          </p:cNvPicPr>
          <p:nvPr/>
        </p:nvPicPr>
        <p:blipFill>
          <a:blip r:embed="rId7"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292456" y="796062"/>
            <a:ext cx="576064" cy="5760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p:cNvPicPr>
            <a:picLocks noChangeAspect="1" noChangeArrowheads="1"/>
          </p:cNvPicPr>
          <p:nvPr/>
        </p:nvPicPr>
        <p:blipFill>
          <a:blip r:embed="rId8" cstate="print">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4292456" y="244679"/>
            <a:ext cx="551383" cy="5513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10"/>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07263" y="2830916"/>
            <a:ext cx="1123921" cy="8429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63828" y="2607014"/>
            <a:ext cx="3228051" cy="1793362"/>
          </a:xfrm>
          <a:prstGeom prst="rect">
            <a:avLst/>
          </a:prstGeom>
        </p:spPr>
      </p:pic>
      <p:cxnSp>
        <p:nvCxnSpPr>
          <p:cNvPr id="14" name="Straight Connector 13"/>
          <p:cNvCxnSpPr/>
          <p:nvPr/>
        </p:nvCxnSpPr>
        <p:spPr>
          <a:xfrm>
            <a:off x="4139952" y="260648"/>
            <a:ext cx="36004" cy="633670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43608" y="609823"/>
            <a:ext cx="1949573" cy="369332"/>
          </a:xfrm>
          <a:prstGeom prst="rect">
            <a:avLst/>
          </a:prstGeom>
          <a:noFill/>
        </p:spPr>
        <p:txBody>
          <a:bodyPr wrap="none" rtlCol="0">
            <a:spAutoFit/>
          </a:bodyPr>
          <a:lstStyle/>
          <a:p>
            <a:r>
              <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rPr>
              <a:t>Entorno cliente</a:t>
            </a:r>
          </a:p>
        </p:txBody>
      </p:sp>
      <p:sp>
        <p:nvSpPr>
          <p:cNvPr id="18" name="TextBox 17"/>
          <p:cNvSpPr txBox="1"/>
          <p:nvPr/>
        </p:nvSpPr>
        <p:spPr>
          <a:xfrm>
            <a:off x="5459180" y="611396"/>
            <a:ext cx="2143536" cy="369332"/>
          </a:xfrm>
          <a:prstGeom prst="rect">
            <a:avLst/>
          </a:prstGeom>
          <a:noFill/>
        </p:spPr>
        <p:txBody>
          <a:bodyPr wrap="none" rtlCol="0">
            <a:spAutoFit/>
          </a:bodyPr>
          <a:lstStyle/>
          <a:p>
            <a:r>
              <a:rPr lang="es-ES_tradnl" b="1" dirty="0">
                <a:solidFill>
                  <a:srgbClr val="FFC000"/>
                </a:solidFill>
                <a:latin typeface="Tahoma" panose="020B0604030504040204" pitchFamily="34" charset="0"/>
                <a:ea typeface="Tahoma" panose="020B0604030504040204" pitchFamily="34" charset="0"/>
                <a:cs typeface="Tahoma" panose="020B0604030504040204" pitchFamily="34" charset="0"/>
              </a:rPr>
              <a:t>Entorno Servidor</a:t>
            </a:r>
          </a:p>
        </p:txBody>
      </p:sp>
      <p:pic>
        <p:nvPicPr>
          <p:cNvPr id="3076" name="Picture 4" descr="http://2.bp.blogspot.com/-romjuisUc4I/VKqjBNu_RiI/AAAAAAAABCU/8XqpforhOAo/s1600/Linux-Ajustar-el-numero-de-conexiones-simultaneas-en-Apache-sysadmit-01.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711593" y="1988840"/>
            <a:ext cx="927227" cy="758110"/>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Straight Arrow Connector 18"/>
          <p:cNvCxnSpPr>
            <a:endCxn id="6" idx="1"/>
          </p:cNvCxnSpPr>
          <p:nvPr/>
        </p:nvCxnSpPr>
        <p:spPr>
          <a:xfrm>
            <a:off x="3491879" y="3345962"/>
            <a:ext cx="1080121" cy="0"/>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622499" y="2830917"/>
            <a:ext cx="878767" cy="369332"/>
          </a:xfrm>
          <a:prstGeom prst="rect">
            <a:avLst/>
          </a:prstGeom>
          <a:noFill/>
        </p:spPr>
        <p:txBody>
          <a:bodyPr wrap="none" rtlCol="0">
            <a:spAutoFit/>
          </a:bodyPr>
          <a:lstStyle/>
          <a:p>
            <a:r>
              <a:rPr lang="es-ES_tradnl" dirty="0">
                <a:solidFill>
                  <a:srgbClr val="FFC000"/>
                </a:solidFill>
              </a:rPr>
              <a:t>http://</a:t>
            </a:r>
          </a:p>
        </p:txBody>
      </p:sp>
      <p:pic>
        <p:nvPicPr>
          <p:cNvPr id="3078" name="Picture 6" descr="http://leafletjs.com/docs/images/logo.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411437" y="2176763"/>
            <a:ext cx="1432372" cy="379579"/>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p:cNvSpPr txBox="1"/>
          <p:nvPr/>
        </p:nvSpPr>
        <p:spPr>
          <a:xfrm>
            <a:off x="1259631" y="5548926"/>
            <a:ext cx="981872" cy="738664"/>
          </a:xfrm>
          <a:prstGeom prst="rect">
            <a:avLst/>
          </a:prstGeom>
          <a:solidFill>
            <a:schemeClr val="bg2">
              <a:lumMod val="75000"/>
              <a:lumOff val="25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JavaScript</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CSS</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HTML</a:t>
            </a:r>
          </a:p>
        </p:txBody>
      </p:sp>
      <p:cxnSp>
        <p:nvCxnSpPr>
          <p:cNvPr id="25" name="Straight Arrow Connector 24"/>
          <p:cNvCxnSpPr/>
          <p:nvPr/>
        </p:nvCxnSpPr>
        <p:spPr>
          <a:xfrm flipV="1">
            <a:off x="3045699" y="979155"/>
            <a:ext cx="1196621" cy="1724535"/>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6530948" y="1988840"/>
            <a:ext cx="849364" cy="995823"/>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6683348" y="3200249"/>
            <a:ext cx="849364" cy="52138"/>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6683348" y="3503695"/>
            <a:ext cx="849364" cy="896681"/>
          </a:xfrm>
          <a:prstGeom prst="straightConnector1">
            <a:avLst/>
          </a:prstGeom>
          <a:ln w="38100">
            <a:solidFill>
              <a:srgbClr val="0070C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010809" y="4608364"/>
            <a:ext cx="1531701" cy="1600438"/>
          </a:xfrm>
          <a:prstGeom prst="rect">
            <a:avLst/>
          </a:prstGeom>
          <a:solidFill>
            <a:schemeClr val="bg2">
              <a:lumMod val="75000"/>
              <a:lumOff val="25000"/>
            </a:schemeClr>
          </a:solidFill>
        </p:spPr>
        <p:style>
          <a:lnRef idx="1">
            <a:schemeClr val="accent1"/>
          </a:lnRef>
          <a:fillRef idx="2">
            <a:schemeClr val="accent1"/>
          </a:fillRef>
          <a:effectRef idx="1">
            <a:schemeClr val="accent1"/>
          </a:effectRef>
          <a:fontRef idx="minor">
            <a:schemeClr val="dk1"/>
          </a:fontRef>
        </p:style>
        <p:txBody>
          <a:bodyPr wrap="none" rtlCol="0">
            <a:spAutoFit/>
          </a:bodyPr>
          <a:lstStyle/>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Python</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JavaScript(</a:t>
            </a:r>
            <a:r>
              <a:rPr lang="es-ES_tradnl" sz="1400" dirty="0" err="1">
                <a:solidFill>
                  <a:srgbClr val="FFC000"/>
                </a:solidFill>
                <a:latin typeface="Tahoma" panose="020B0604030504040204" pitchFamily="34" charset="0"/>
                <a:ea typeface="Tahoma" panose="020B0604030504040204" pitchFamily="34" charset="0"/>
                <a:cs typeface="Tahoma" panose="020B0604030504040204" pitchFamily="34" charset="0"/>
              </a:rPr>
              <a:t>Node</a:t>
            </a:r>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SQL</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PHP</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ASPX</a:t>
            </a:r>
          </a:p>
          <a:p>
            <a:r>
              <a:rPr lang="es-ES_tradnl" sz="1400"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371858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076"/>
                                        </p:tgtEl>
                                        <p:attrNameLst>
                                          <p:attrName>style.visibility</p:attrName>
                                        </p:attrNameLst>
                                      </p:cBhvr>
                                      <p:to>
                                        <p:strVal val="visible"/>
                                      </p:to>
                                    </p:set>
                                    <p:animEffect transition="in" filter="fade">
                                      <p:cBhvr>
                                        <p:cTn id="25" dur="500"/>
                                        <p:tgtEl>
                                          <p:spTgt spid="307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078"/>
                                        </p:tgtEl>
                                        <p:attrNameLst>
                                          <p:attrName>style.visibility</p:attrName>
                                        </p:attrNameLst>
                                      </p:cBhvr>
                                      <p:to>
                                        <p:strVal val="visible"/>
                                      </p:to>
                                    </p:set>
                                    <p:animEffect transition="in" filter="fade">
                                      <p:cBhvr>
                                        <p:cTn id="46" dur="500"/>
                                        <p:tgtEl>
                                          <p:spTgt spid="307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500"/>
                                        <p:tgtEl>
                                          <p:spTgt spid="21"/>
                                        </p:tgtEl>
                                      </p:cBhvr>
                                    </p:animEffect>
                                  </p:childTnLst>
                                </p:cTn>
                              </p:par>
                              <p:par>
                                <p:cTn id="52" presetID="10" presetClass="entr" presetSubtype="0" fill="hold"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par>
                                <p:cTn id="60" presetID="10" presetClass="entr" presetSubtype="0" fill="hold" nodeType="with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fade">
                                      <p:cBhvr>
                                        <p:cTn id="62" dur="500"/>
                                        <p:tgtEl>
                                          <p:spTgt spid="1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par>
                                <p:cTn id="68" presetID="10" presetClass="entr" presetSubtype="0" fill="hold"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nodeType="with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fade">
                                      <p:cBhvr>
                                        <p:cTn id="78" dur="500"/>
                                        <p:tgtEl>
                                          <p:spTgt spid="29"/>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500"/>
                                        <p:tgtEl>
                                          <p:spTgt spid="12"/>
                                        </p:tgtEl>
                                      </p:cBhvr>
                                    </p:animEffect>
                                  </p:childTnLst>
                                </p:cTn>
                              </p:par>
                              <p:par>
                                <p:cTn id="84" presetID="10" presetClass="entr" presetSubtype="0" fill="hold" nodeType="with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500"/>
                                        <p:tgtEl>
                                          <p:spTgt spid="32"/>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9"/>
                                        </p:tgtEl>
                                        <p:attrNameLst>
                                          <p:attrName>style.visibility</p:attrName>
                                        </p:attrNameLst>
                                      </p:cBhvr>
                                      <p:to>
                                        <p:strVal val="visible"/>
                                      </p:to>
                                    </p:set>
                                    <p:animEffect transition="in" filter="fade">
                                      <p:cBhvr>
                                        <p:cTn id="91" dur="500"/>
                                        <p:tgtEl>
                                          <p:spTgt spid="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20" grpId="0"/>
      <p:bldP spid="21" grpId="0" animBg="1"/>
      <p:bldP spid="3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443743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Piràmides</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de tiles (tiles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services</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pic>
        <p:nvPicPr>
          <p:cNvPr id="5" name="Imagen 4"/>
          <p:cNvPicPr>
            <a:picLocks noChangeAspect="1"/>
          </p:cNvPicPr>
          <p:nvPr/>
        </p:nvPicPr>
        <p:blipFill>
          <a:blip r:embed="rId2"/>
          <a:stretch>
            <a:fillRect/>
          </a:stretch>
        </p:blipFill>
        <p:spPr>
          <a:xfrm>
            <a:off x="992223" y="1099032"/>
            <a:ext cx="2980644" cy="3096344"/>
          </a:xfrm>
          <a:prstGeom prst="rect">
            <a:avLst/>
          </a:prstGeom>
        </p:spPr>
      </p:pic>
      <p:sp>
        <p:nvSpPr>
          <p:cNvPr id="13" name="Rectángulo 12"/>
          <p:cNvSpPr/>
          <p:nvPr/>
        </p:nvSpPr>
        <p:spPr>
          <a:xfrm>
            <a:off x="4499992" y="1369931"/>
            <a:ext cx="4572000" cy="2954655"/>
          </a:xfrm>
          <a:prstGeom prst="rect">
            <a:avLst/>
          </a:prstGeom>
        </p:spPr>
        <p:txBody>
          <a:bodyPr>
            <a:spAutoFit/>
          </a:bodyPr>
          <a:lstStyle/>
          <a:p>
            <a:r>
              <a:rPr lang="en-US" sz="1600" dirty="0" err="1">
                <a:solidFill>
                  <a:srgbClr val="FFC000"/>
                </a:solidFill>
              </a:rPr>
              <a:t>Tipos</a:t>
            </a:r>
            <a:r>
              <a:rPr lang="en-US" sz="1600" dirty="0">
                <a:solidFill>
                  <a:srgbClr val="FFC000"/>
                </a:solidFill>
              </a:rPr>
              <a:t> de </a:t>
            </a:r>
            <a:r>
              <a:rPr lang="en-US" sz="1600" dirty="0" err="1">
                <a:solidFill>
                  <a:srgbClr val="FFC000"/>
                </a:solidFill>
              </a:rPr>
              <a:t>servicios</a:t>
            </a:r>
            <a:r>
              <a:rPr lang="en-US" sz="1600" dirty="0">
                <a:solidFill>
                  <a:srgbClr val="FFC000"/>
                </a:solidFill>
              </a:rPr>
              <a:t>	</a:t>
            </a:r>
          </a:p>
          <a:p>
            <a:endParaRPr lang="en-US" sz="1600" dirty="0">
              <a:solidFill>
                <a:srgbClr val="FFC000"/>
              </a:solidFill>
            </a:endParaRPr>
          </a:p>
          <a:p>
            <a:r>
              <a:rPr lang="en-US" sz="1600" dirty="0">
                <a:solidFill>
                  <a:srgbClr val="FFC000"/>
                </a:solidFill>
              </a:rPr>
              <a:t>WMTS: (OGC) </a:t>
            </a:r>
            <a:r>
              <a:rPr lang="en-US" sz="1400" dirty="0">
                <a:solidFill>
                  <a:srgbClr val="FFC000"/>
                </a:solidFill>
                <a:hlinkClick r:id="rId3"/>
              </a:rPr>
              <a:t>http://www.opengeospatial.org/standards/wmts</a:t>
            </a:r>
            <a:endParaRPr lang="en-US" sz="1400" dirty="0">
              <a:solidFill>
                <a:srgbClr val="FFC000"/>
              </a:solidFill>
            </a:endParaRPr>
          </a:p>
          <a:p>
            <a:endParaRPr lang="en-US" sz="1600" dirty="0">
              <a:solidFill>
                <a:srgbClr val="FFC000"/>
              </a:solidFill>
            </a:endParaRPr>
          </a:p>
          <a:p>
            <a:r>
              <a:rPr lang="en-US" sz="1600" dirty="0">
                <a:solidFill>
                  <a:srgbClr val="FFC000"/>
                </a:solidFill>
              </a:rPr>
              <a:t>TMS:</a:t>
            </a:r>
            <a:r>
              <a:rPr lang="en-US" sz="1600" dirty="0">
                <a:solidFill>
                  <a:srgbClr val="FFC000"/>
                </a:solidFill>
                <a:sym typeface="Wingdings" panose="05000000000000000000" pitchFamily="2" charset="2"/>
              </a:rPr>
              <a:t>(</a:t>
            </a:r>
            <a:r>
              <a:rPr lang="en-US" sz="1600" dirty="0" err="1">
                <a:solidFill>
                  <a:srgbClr val="FFC000"/>
                </a:solidFill>
                <a:sym typeface="Wingdings" panose="05000000000000000000" pitchFamily="2" charset="2"/>
              </a:rPr>
              <a:t>Osgeo</a:t>
            </a:r>
            <a:r>
              <a:rPr lang="en-US" sz="1600" dirty="0">
                <a:solidFill>
                  <a:srgbClr val="FFC000"/>
                </a:solidFill>
                <a:sym typeface="Wingdings" panose="05000000000000000000" pitchFamily="2" charset="2"/>
              </a:rPr>
              <a:t>)</a:t>
            </a:r>
            <a:r>
              <a:rPr lang="en-US" sz="1600" dirty="0">
                <a:solidFill>
                  <a:srgbClr val="FFC000"/>
                </a:solidFill>
              </a:rPr>
              <a:t> </a:t>
            </a:r>
            <a:r>
              <a:rPr lang="en-US" sz="1400" dirty="0">
                <a:solidFill>
                  <a:srgbClr val="FFC000"/>
                </a:solidFill>
                <a:hlinkClick r:id="rId4"/>
              </a:rPr>
              <a:t>http://wiki.osgeo.org/wiki/Tile_Map_Service_Specification</a:t>
            </a:r>
            <a:endParaRPr lang="en-US" sz="1400" dirty="0">
              <a:solidFill>
                <a:srgbClr val="FFC000"/>
              </a:solidFill>
            </a:endParaRPr>
          </a:p>
          <a:p>
            <a:endParaRPr lang="en-US" sz="1600" dirty="0">
              <a:solidFill>
                <a:srgbClr val="FFC000"/>
              </a:solidFill>
            </a:endParaRPr>
          </a:p>
          <a:p>
            <a:r>
              <a:rPr lang="en-US" sz="1600" dirty="0">
                <a:solidFill>
                  <a:srgbClr val="FFC000"/>
                </a:solidFill>
              </a:rPr>
              <a:t>XYZ</a:t>
            </a:r>
            <a:r>
              <a:rPr lang="en-US" sz="1600" dirty="0">
                <a:solidFill>
                  <a:srgbClr val="FFC000"/>
                </a:solidFill>
                <a:sym typeface="Wingdings" panose="05000000000000000000" pitchFamily="2" charset="2"/>
              </a:rPr>
              <a:t> (OSM)</a:t>
            </a:r>
            <a:r>
              <a:rPr lang="en-US" sz="1600" dirty="0">
                <a:solidFill>
                  <a:srgbClr val="FFC000"/>
                </a:solidFill>
              </a:rPr>
              <a:t> </a:t>
            </a:r>
            <a:r>
              <a:rPr lang="en-US" sz="1400" dirty="0">
                <a:solidFill>
                  <a:srgbClr val="FFC000"/>
                </a:solidFill>
                <a:hlinkClick r:id="rId5"/>
              </a:rPr>
              <a:t>https://en.wikipedia.org/wiki/Tiled_web_map</a:t>
            </a:r>
            <a:endParaRPr lang="en-US" sz="1400" dirty="0">
              <a:solidFill>
                <a:srgbClr val="FFC000"/>
              </a:solidFill>
            </a:endParaRPr>
          </a:p>
          <a:p>
            <a:endParaRPr lang="en-US" dirty="0">
              <a:solidFill>
                <a:srgbClr val="FFC000"/>
              </a:solidFill>
            </a:endParaRPr>
          </a:p>
        </p:txBody>
      </p:sp>
      <p:sp>
        <p:nvSpPr>
          <p:cNvPr id="15" name="Rectángulo 14"/>
          <p:cNvSpPr/>
          <p:nvPr/>
        </p:nvSpPr>
        <p:spPr>
          <a:xfrm>
            <a:off x="232625" y="5026499"/>
            <a:ext cx="7956376" cy="338554"/>
          </a:xfrm>
          <a:prstGeom prst="rect">
            <a:avLst/>
          </a:prstGeom>
        </p:spPr>
        <p:txBody>
          <a:bodyPr wrap="square">
            <a:spAutoFit/>
          </a:bodyPr>
          <a:lstStyle/>
          <a:p>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6"/>
              </a:rPr>
              <a:t>http://cesiumjs.org/tilesets/imagery/naturalearthii/2/2/2.jpg</a:t>
            </a:r>
            <a:endPar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28" name="Rectángulo 27"/>
          <p:cNvSpPr/>
          <p:nvPr/>
        </p:nvSpPr>
        <p:spPr>
          <a:xfrm>
            <a:off x="232625" y="5538939"/>
            <a:ext cx="7956376" cy="338554"/>
          </a:xfrm>
          <a:prstGeom prst="rect">
            <a:avLst/>
          </a:prstGeom>
        </p:spPr>
        <p:txBody>
          <a:bodyPr wrap="square">
            <a:spAutoFit/>
          </a:bodyPr>
          <a:lstStyle/>
          <a:p>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http://cesiumjs.org/tilesets/imagery/naturalearthii</a:t>
            </a:r>
            <a:r>
              <a:rPr lang="es-ES_tradnl" sz="1600" b="1"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/{z}/{x}/{y}.</a:t>
            </a:r>
            <a:r>
              <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hlinkClick r:id="rId7"/>
              </a:rPr>
              <a:t>jpg</a:t>
            </a:r>
            <a:endParaRPr lang="es-ES_tradnl" sz="16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53313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44624"/>
            <a:ext cx="443743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Piràmides</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de tiles (tiles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services</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pic>
        <p:nvPicPr>
          <p:cNvPr id="3" name="Imagen 2"/>
          <p:cNvPicPr>
            <a:picLocks noChangeAspect="1"/>
          </p:cNvPicPr>
          <p:nvPr/>
        </p:nvPicPr>
        <p:blipFill>
          <a:blip r:embed="rId2"/>
          <a:stretch>
            <a:fillRect/>
          </a:stretch>
        </p:blipFill>
        <p:spPr>
          <a:xfrm>
            <a:off x="279084" y="836712"/>
            <a:ext cx="4464496" cy="2232248"/>
          </a:xfrm>
          <a:prstGeom prst="rect">
            <a:avLst/>
          </a:prstGeom>
        </p:spPr>
      </p:pic>
      <p:pic>
        <p:nvPicPr>
          <p:cNvPr id="6" name="Imagen 5"/>
          <p:cNvPicPr>
            <a:picLocks noChangeAspect="1"/>
          </p:cNvPicPr>
          <p:nvPr/>
        </p:nvPicPr>
        <p:blipFill>
          <a:blip r:embed="rId3"/>
          <a:stretch>
            <a:fillRect/>
          </a:stretch>
        </p:blipFill>
        <p:spPr>
          <a:xfrm>
            <a:off x="5148064" y="2420888"/>
            <a:ext cx="3983858" cy="2736304"/>
          </a:xfrm>
          <a:prstGeom prst="rect">
            <a:avLst/>
          </a:prstGeom>
        </p:spPr>
      </p:pic>
      <p:sp>
        <p:nvSpPr>
          <p:cNvPr id="7" name="Rectángulo 6"/>
          <p:cNvSpPr/>
          <p:nvPr/>
        </p:nvSpPr>
        <p:spPr>
          <a:xfrm>
            <a:off x="1547664" y="5445224"/>
            <a:ext cx="4822218" cy="646331"/>
          </a:xfrm>
          <a:prstGeom prst="rect">
            <a:avLst/>
          </a:prstGeom>
        </p:spPr>
        <p:txBody>
          <a:bodyPr wrap="none">
            <a:spAutoFit/>
          </a:bodyPr>
          <a:lstStyle/>
          <a:p>
            <a:r>
              <a:rPr lang="en-US" dirty="0">
                <a:solidFill>
                  <a:srgbClr val="FFC000"/>
                </a:solidFill>
                <a:hlinkClick r:id="rId4"/>
              </a:rPr>
              <a:t>http://betaserver.icgc.cat/visor/calculator.html</a:t>
            </a:r>
            <a:endParaRPr lang="en-US" dirty="0">
              <a:solidFill>
                <a:srgbClr val="FFC000"/>
              </a:solidFill>
            </a:endParaRPr>
          </a:p>
          <a:p>
            <a:endParaRPr lang="en-US" dirty="0">
              <a:solidFill>
                <a:srgbClr val="FFC000"/>
              </a:solidFill>
            </a:endParaRPr>
          </a:p>
        </p:txBody>
      </p:sp>
    </p:spTree>
    <p:extLst>
      <p:ext uri="{BB962C8B-B14F-4D97-AF65-F5344CB8AC3E}">
        <p14:creationId xmlns:p14="http://schemas.microsoft.com/office/powerpoint/2010/main" val="1208582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5200976"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Fin</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sym typeface="Wingdings" panose="05000000000000000000" pitchFamily="2" charset="2"/>
              </a:rPr>
              <a:t></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Paréntesis</a:t>
            </a:r>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42588141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
        <p:nvSpPr>
          <p:cNvPr id="3" name="Oval 2"/>
          <p:cNvSpPr/>
          <p:nvPr/>
        </p:nvSpPr>
        <p:spPr>
          <a:xfrm>
            <a:off x="1043608" y="2276872"/>
            <a:ext cx="1368152" cy="1152128"/>
          </a:xfrm>
          <a:prstGeom prst="ellipse">
            <a:avLst/>
          </a:prstGeom>
          <a:solidFill>
            <a:schemeClr val="accent3">
              <a:lumMod val="75000"/>
              <a:alpha val="52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Datos abiertos</a:t>
            </a:r>
          </a:p>
        </p:txBody>
      </p:sp>
      <p:sp>
        <p:nvSpPr>
          <p:cNvPr id="4" name="Line Callout 3 3"/>
          <p:cNvSpPr/>
          <p:nvPr/>
        </p:nvSpPr>
        <p:spPr>
          <a:xfrm>
            <a:off x="1583668" y="4221088"/>
            <a:ext cx="1728192" cy="1080120"/>
          </a:xfrm>
          <a:prstGeom prst="borderCallout3">
            <a:avLst>
              <a:gd name="adj1" fmla="val 49741"/>
              <a:gd name="adj2" fmla="val -2394"/>
              <a:gd name="adj3" fmla="val 13963"/>
              <a:gd name="adj4" fmla="val -10930"/>
              <a:gd name="adj5" fmla="val -8845"/>
              <a:gd name="adj6" fmla="val -10863"/>
              <a:gd name="adj7" fmla="val -75501"/>
              <a:gd name="adj8" fmla="val -1269"/>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t>Formatos</a:t>
            </a:r>
          </a:p>
          <a:p>
            <a:pPr algn="ctr"/>
            <a:r>
              <a:rPr lang="es-ES_tradnl" sz="1400" dirty="0" err="1"/>
              <a:t>Linked</a:t>
            </a:r>
            <a:r>
              <a:rPr lang="es-ES_tradnl" sz="1400" dirty="0"/>
              <a:t> Data</a:t>
            </a:r>
          </a:p>
        </p:txBody>
      </p:sp>
    </p:spTree>
    <p:extLst>
      <p:ext uri="{BB962C8B-B14F-4D97-AF65-F5344CB8AC3E}">
        <p14:creationId xmlns:p14="http://schemas.microsoft.com/office/powerpoint/2010/main" val="338888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548680"/>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
        <p:nvSpPr>
          <p:cNvPr id="3" name="Text Box 1"/>
          <p:cNvSpPr txBox="1">
            <a:spLocks noChangeArrowheads="1"/>
          </p:cNvSpPr>
          <p:nvPr/>
        </p:nvSpPr>
        <p:spPr bwMode="auto">
          <a:xfrm>
            <a:off x="611560" y="1052736"/>
            <a:ext cx="7704856" cy="5760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Para desarrollar las políticas, los gobiernos deben abrir sus datos:</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 para ser transparentes con la ciudadanía (open </a:t>
            </a:r>
            <a:r>
              <a:rPr lang="es-ES_tradnl"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Government</a:t>
            </a: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 Para que las empresas puedan añadir valor y generar riqueza.</a:t>
            </a:r>
          </a:p>
          <a:p>
            <a:pPr eaLnBrk="1">
              <a:buClrTx/>
              <a:buFontTx/>
              <a:buNone/>
            </a:pPr>
            <a:endPar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El objetivo es proporcionar toda la información pública a la ciudadanía,</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en un formato fácil de manipular, para que se puedan convertir en</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servicios públicos o privados con valor añadido. Datos meteorológicos,</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de equipamientos, estadísticas, de presupuestos, jurídicas y</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Judiciales...</a:t>
            </a:r>
          </a:p>
          <a:p>
            <a:pPr eaLnBrk="1">
              <a:buClrTx/>
              <a:buFontTx/>
              <a:buNone/>
            </a:pPr>
            <a:endPar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De hecho, hay muchos datos publicados en webs y boletines oficiales,</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pero su formato de publicación actual hace más difícil el tratamiento</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y reaprovechamiento fácil.</a:t>
            </a:r>
          </a:p>
          <a:p>
            <a:pPr eaLnBrk="1">
              <a:buClrTx/>
              <a:buFontTx/>
              <a:buNone/>
            </a:pPr>
            <a:endPar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El movimiento open data se está extendiendo por todo el mundo y la</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Administración se engloba dentro la cultura de cambio en la</a:t>
            </a:r>
          </a:p>
          <a:p>
            <a:pPr eaLnBrk="1">
              <a:buClrTx/>
              <a:buFontTx/>
              <a:buNone/>
            </a:pPr>
            <a:r>
              <a:rPr lang="es-ES_tradnl" altLang="ca-ES" dirty="0">
                <a:solidFill>
                  <a:srgbClr val="FFC000"/>
                </a:solidFill>
                <a:latin typeface="Tahoma" panose="020B0604030504040204" pitchFamily="34" charset="0"/>
                <a:ea typeface="Tahoma" panose="020B0604030504040204" pitchFamily="34" charset="0"/>
                <a:cs typeface="Tahoma" panose="020B0604030504040204" pitchFamily="34" charset="0"/>
              </a:rPr>
              <a:t>concepción, gestión y prestación del servicio público.</a:t>
            </a:r>
          </a:p>
          <a:p>
            <a:pPr eaLnBrk="1">
              <a:buClrTx/>
              <a:buFontTx/>
              <a:buNone/>
            </a:pPr>
            <a:endParaRPr lang="en-US" altLang="ca-ES" sz="2000" dirty="0">
              <a:solidFill>
                <a:srgbClr val="FFC000"/>
              </a:solidFill>
              <a:latin typeface="ArialMT" pitchFamily="32" charset="0"/>
            </a:endParaRPr>
          </a:p>
          <a:p>
            <a:pPr eaLnBrk="1">
              <a:buClrTx/>
              <a:buFontTx/>
              <a:buNone/>
            </a:pPr>
            <a:endParaRPr lang="en-US" altLang="ca-ES" sz="2000" dirty="0">
              <a:solidFill>
                <a:srgbClr val="FFC000"/>
              </a:solidFill>
              <a:latin typeface="ArialMT" pitchFamily="32" charset="0"/>
            </a:endParaRPr>
          </a:p>
          <a:p>
            <a:pPr eaLnBrk="1">
              <a:buClrTx/>
              <a:buFontTx/>
              <a:buNone/>
            </a:pPr>
            <a:r>
              <a:rPr lang="en-US" altLang="ca-ES" sz="800" dirty="0" err="1">
                <a:solidFill>
                  <a:srgbClr val="FFC000"/>
                </a:solidFill>
                <a:latin typeface="Arial-BoldMT" pitchFamily="32" charset="0"/>
              </a:rPr>
              <a:t>Fuente:Datos</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abiertos</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gencat</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Dirección</a:t>
            </a:r>
            <a:r>
              <a:rPr lang="en-US" altLang="ca-ES" sz="800" dirty="0">
                <a:solidFill>
                  <a:srgbClr val="FFC000"/>
                </a:solidFill>
                <a:latin typeface="Arial-BoldMT" pitchFamily="32" charset="0"/>
              </a:rPr>
              <a:t> General de </a:t>
            </a:r>
            <a:r>
              <a:rPr lang="en-US" altLang="ca-ES" sz="800" dirty="0" err="1">
                <a:solidFill>
                  <a:srgbClr val="FFC000"/>
                </a:solidFill>
                <a:latin typeface="Arial-BoldMT" pitchFamily="32" charset="0"/>
              </a:rPr>
              <a:t>Atención</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Ciudadana</a:t>
            </a:r>
            <a:r>
              <a:rPr lang="en-US" altLang="ca-ES" sz="800" dirty="0">
                <a:solidFill>
                  <a:srgbClr val="FFC000"/>
                </a:solidFill>
                <a:latin typeface="Arial-BoldMT" pitchFamily="32" charset="0"/>
              </a:rPr>
              <a:t> y </a:t>
            </a:r>
            <a:r>
              <a:rPr lang="en-US" altLang="ca-ES" sz="800" dirty="0" err="1">
                <a:solidFill>
                  <a:srgbClr val="FFC000"/>
                </a:solidFill>
                <a:latin typeface="Arial-BoldMT" pitchFamily="32" charset="0"/>
              </a:rPr>
              <a:t>Difusión</a:t>
            </a:r>
            <a:r>
              <a:rPr lang="en-US" altLang="ca-ES" sz="800" dirty="0">
                <a:solidFill>
                  <a:srgbClr val="FFC000"/>
                </a:solidFill>
                <a:latin typeface="Arial-BoldMT" pitchFamily="32" charset="0"/>
              </a:rPr>
              <a:t>. </a:t>
            </a:r>
            <a:r>
              <a:rPr lang="en-US" altLang="ca-ES" sz="800" dirty="0" err="1">
                <a:solidFill>
                  <a:srgbClr val="FFC000"/>
                </a:solidFill>
                <a:latin typeface="ArialMT" pitchFamily="32" charset="0"/>
              </a:rPr>
              <a:t>Febrero</a:t>
            </a:r>
            <a:r>
              <a:rPr lang="en-US" altLang="ca-ES" sz="800" dirty="0">
                <a:solidFill>
                  <a:srgbClr val="FFC000"/>
                </a:solidFill>
                <a:latin typeface="ArialMT" pitchFamily="32" charset="0"/>
              </a:rPr>
              <a:t> de 2011</a:t>
            </a:r>
          </a:p>
        </p:txBody>
      </p:sp>
    </p:spTree>
    <p:extLst>
      <p:ext uri="{BB962C8B-B14F-4D97-AF65-F5344CB8AC3E}">
        <p14:creationId xmlns:p14="http://schemas.microsoft.com/office/powerpoint/2010/main" val="112506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28600" y="404665"/>
            <a:ext cx="1967136" cy="720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RECURSOS</a:t>
            </a: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endParaRPr>
          </a:p>
          <a:p>
            <a:pPr eaLnBrk="1">
              <a:spcAft>
                <a:spcPct val="0"/>
              </a:spcAft>
              <a:buClrTx/>
              <a:buFontTx/>
              <a:buNone/>
            </a:pPr>
            <a:endParaRPr lang="es-ES" altLang="ca-ES" sz="2000" b="1" dirty="0">
              <a:solidFill>
                <a:schemeClr val="tx1">
                  <a:lumMod val="95000"/>
                </a:schemeClr>
              </a:solidFill>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224" y="79188"/>
            <a:ext cx="2016224" cy="1371032"/>
          </a:xfrm>
          <a:prstGeom prst="rect">
            <a:avLst/>
          </a:prstGeom>
        </p:spPr>
      </p:pic>
      <p:sp>
        <p:nvSpPr>
          <p:cNvPr id="8" name="Rounded Rectangle 7"/>
          <p:cNvSpPr/>
          <p:nvPr/>
        </p:nvSpPr>
        <p:spPr>
          <a:xfrm>
            <a:off x="1115616" y="2204864"/>
            <a:ext cx="2160240" cy="2736304"/>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spcAft>
                <a:spcPct val="0"/>
              </a:spcAft>
            </a:pPr>
            <a:r>
              <a:rPr lang="es-ES" altLang="ca-ES" b="1" u="sng" dirty="0">
                <a:latin typeface="Tahoma" panose="020B0604030504040204" pitchFamily="34" charset="0"/>
                <a:ea typeface="Tahoma" panose="020B0604030504040204" pitchFamily="34" charset="0"/>
                <a:cs typeface="Tahoma" panose="020B0604030504040204" pitchFamily="34" charset="0"/>
              </a:rPr>
              <a:t>Herramientas </a:t>
            </a:r>
          </a:p>
          <a:p>
            <a:pPr>
              <a:spcAft>
                <a:spcPct val="0"/>
              </a:spcAft>
            </a:pPr>
            <a:endParaRPr lang="es-ES" altLang="ca-ES" b="1"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Kepler.gl</a:t>
            </a: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MapBox</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GitHub</a:t>
            </a: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Leaflet</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err="1">
                <a:latin typeface="Tahoma" panose="020B0604030504040204" pitchFamily="34" charset="0"/>
                <a:ea typeface="Tahoma" panose="020B0604030504040204" pitchFamily="34" charset="0"/>
                <a:cs typeface="Tahoma" panose="020B0604030504040204" pitchFamily="34" charset="0"/>
              </a:rPr>
              <a:t>Cesium</a:t>
            </a:r>
            <a:endParaRPr lang="es-ES" altLang="ca-ES"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QGIS</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Medium</a:t>
            </a:r>
          </a:p>
        </p:txBody>
      </p:sp>
      <p:sp>
        <p:nvSpPr>
          <p:cNvPr id="9" name="Rounded Rectangle 8"/>
          <p:cNvSpPr/>
          <p:nvPr/>
        </p:nvSpPr>
        <p:spPr>
          <a:xfrm>
            <a:off x="5148064" y="2240868"/>
            <a:ext cx="2016224" cy="2376264"/>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spcAft>
                <a:spcPct val="0"/>
              </a:spcAft>
            </a:pPr>
            <a:r>
              <a:rPr lang="es-ES" altLang="ca-ES" b="1" u="sng" dirty="0">
                <a:latin typeface="Tahoma" panose="020B0604030504040204" pitchFamily="34" charset="0"/>
                <a:ea typeface="Tahoma" panose="020B0604030504040204" pitchFamily="34" charset="0"/>
                <a:cs typeface="Tahoma" panose="020B0604030504040204" pitchFamily="34" charset="0"/>
              </a:rPr>
              <a:t>Lenguajes </a:t>
            </a:r>
          </a:p>
          <a:p>
            <a:pPr>
              <a:spcAft>
                <a:spcPct val="0"/>
              </a:spcAft>
            </a:pPr>
            <a:endParaRPr lang="es-ES" altLang="ca-ES" b="1" dirty="0">
              <a:latin typeface="Tahoma" panose="020B0604030504040204" pitchFamily="34" charset="0"/>
              <a:ea typeface="Tahoma" panose="020B0604030504040204" pitchFamily="34" charset="0"/>
              <a:cs typeface="Tahoma" panose="020B0604030504040204" pitchFamily="34" charset="0"/>
            </a:endParaRP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JavaScript</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CSS</a:t>
            </a:r>
          </a:p>
          <a:p>
            <a:pPr marL="285750" indent="-285750">
              <a:spcAft>
                <a:spcPct val="0"/>
              </a:spcAft>
              <a:buSzPct val="45000"/>
              <a:buFont typeface="Wingdings" panose="05000000000000000000" pitchFamily="2" charset="2"/>
              <a:buChar char="Ø"/>
            </a:pPr>
            <a:r>
              <a:rPr lang="es-ES" altLang="ca-ES" dirty="0">
                <a:latin typeface="Tahoma" panose="020B0604030504040204" pitchFamily="34" charset="0"/>
                <a:ea typeface="Tahoma" panose="020B0604030504040204" pitchFamily="34" charset="0"/>
                <a:cs typeface="Tahoma" panose="020B0604030504040204" pitchFamily="34" charset="0"/>
              </a:rPr>
              <a:t>HTML</a:t>
            </a:r>
          </a:p>
        </p:txBody>
      </p:sp>
    </p:spTree>
    <p:extLst>
      <p:ext uri="{BB962C8B-B14F-4D97-AF65-F5344CB8AC3E}">
        <p14:creationId xmlns:p14="http://schemas.microsoft.com/office/powerpoint/2010/main" val="703219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440108" y="1124744"/>
            <a:ext cx="8709025" cy="5622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defTabSz="457200" eaLnBrk="1" fontAlgn="base" hangingPunct="0">
              <a:lnSpc>
                <a:spcPct val="93000"/>
              </a:lnSpc>
              <a:spcBef>
                <a:spcPct val="0"/>
              </a:spcBef>
              <a:spcAft>
                <a:spcPct val="0"/>
              </a:spcAft>
              <a:buSzPct val="100000"/>
            </a:pPr>
            <a:r>
              <a:rPr lang="en-U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En Europa y en Cataluña,</a:t>
            </a:r>
          </a:p>
          <a:p>
            <a:pPr defTabSz="457200" eaLnBrk="1" fontAlgn="base" hangingPunct="0">
              <a:lnSpc>
                <a:spcPct val="93000"/>
              </a:lnSpc>
              <a:spcBef>
                <a:spcPct val="0"/>
              </a:spcBef>
              <a:spcAft>
                <a:spcPct val="0"/>
              </a:spcAft>
              <a:buSzPct val="100000"/>
            </a:pPr>
            <a:r>
              <a:rPr lang="en-U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open data = </a:t>
            </a:r>
            <a:r>
              <a:rPr lang="en-US"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reutilización</a:t>
            </a:r>
            <a:r>
              <a:rPr lang="en-U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 = RISP</a:t>
            </a:r>
          </a:p>
          <a:p>
            <a:pPr defTabSz="457200" eaLnBrk="1" fontAlgn="base" hangingPunct="0">
              <a:lnSpc>
                <a:spcPct val="93000"/>
              </a:lnSpc>
              <a:spcBef>
                <a:spcPct val="0"/>
              </a:spcBef>
              <a:spcAft>
                <a:spcPct val="0"/>
              </a:spcAft>
              <a:buSzPct val="100000"/>
            </a:pPr>
            <a:endParaRPr lang="en-US" altLang="ca-ES" sz="3300" dirty="0">
              <a:solidFill>
                <a:srgbClr val="FFC000"/>
              </a:solidFill>
              <a:latin typeface="Arial-BoldMT" pitchFamily="32" charset="0"/>
            </a:endParaRPr>
          </a:p>
          <a:p>
            <a:pPr defTabSz="457200" eaLnBrk="1" fontAlgn="base" hangingPunct="0">
              <a:lnSpc>
                <a:spcPct val="93000"/>
              </a:lnSpc>
              <a:spcBef>
                <a:spcPct val="0"/>
              </a:spcBef>
              <a:spcAft>
                <a:spcPct val="0"/>
              </a:spcAft>
              <a:buSzPct val="100000"/>
            </a:pP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Reutilización</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 la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información</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del sector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público</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(RISP):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uso</a:t>
            </a:r>
            <a:endPar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que</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pueden</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hacer</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las</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personas,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organizaciones</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y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empresas</a:t>
            </a:r>
            <a:endPar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endPar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endPar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Base legal:</a:t>
            </a:r>
          </a:p>
          <a:p>
            <a:pPr defTabSz="457200" eaLnBrk="1" fontAlgn="base" hangingPunct="0">
              <a:lnSpc>
                <a:spcPct val="93000"/>
              </a:lnSpc>
              <a:spcBef>
                <a:spcPct val="0"/>
              </a:spcBef>
              <a:spcAft>
                <a:spcPct val="0"/>
              </a:spcAft>
              <a:buSzPct val="100000"/>
            </a:pP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Ley 37/2007, de RISP (+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Directiva</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2003/98/CE)</a:t>
            </a:r>
          </a:p>
          <a:p>
            <a:pPr defTabSz="457200" eaLnBrk="1" fontAlgn="base" hangingPunct="0">
              <a:lnSpc>
                <a:spcPct val="93000"/>
              </a:lnSpc>
              <a:spcBef>
                <a:spcPct val="0"/>
              </a:spcBef>
              <a:spcAft>
                <a:spcPct val="0"/>
              </a:spcAft>
              <a:buSzPct val="100000"/>
            </a:pPr>
            <a:endPar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defTabSz="457200" eaLnBrk="1" fontAlgn="base" hangingPunct="0">
              <a:lnSpc>
                <a:spcPct val="93000"/>
              </a:lnSpc>
              <a:spcBef>
                <a:spcPct val="0"/>
              </a:spcBef>
              <a:spcAft>
                <a:spcPct val="0"/>
              </a:spcAft>
              <a:buSzPct val="100000"/>
            </a:pP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Ley 20/2010 del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uso</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 los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medios</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electrónicos</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en el sector</a:t>
            </a:r>
          </a:p>
          <a:p>
            <a:pPr defTabSz="457200" eaLnBrk="1" fontAlgn="base" hangingPunct="0">
              <a:lnSpc>
                <a:spcPct val="93000"/>
              </a:lnSpc>
              <a:spcBef>
                <a:spcPct val="0"/>
              </a:spcBef>
              <a:spcAft>
                <a:spcPct val="0"/>
              </a:spcAft>
              <a:buSzPct val="100000"/>
            </a:pPr>
            <a:r>
              <a:rPr lang="en-U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público</a:t>
            </a:r>
            <a:r>
              <a:rPr lang="en-U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 Cataluña</a:t>
            </a:r>
          </a:p>
          <a:p>
            <a:pPr defTabSz="457200" eaLnBrk="1" fontAlgn="base" hangingPunct="0">
              <a:lnSpc>
                <a:spcPct val="93000"/>
              </a:lnSpc>
              <a:spcBef>
                <a:spcPct val="0"/>
              </a:spcBef>
              <a:spcAft>
                <a:spcPct val="0"/>
              </a:spcAft>
              <a:buSzPct val="100000"/>
            </a:pPr>
            <a:endParaRPr lang="en-US" altLang="ca-ES" sz="2200" dirty="0">
              <a:solidFill>
                <a:srgbClr val="FFC000"/>
              </a:solidFill>
              <a:latin typeface="ArialMT" pitchFamily="32" charset="0"/>
            </a:endParaRPr>
          </a:p>
          <a:p>
            <a:pPr defTabSz="457200" eaLnBrk="1" fontAlgn="base" hangingPunct="0">
              <a:lnSpc>
                <a:spcPct val="93000"/>
              </a:lnSpc>
              <a:spcBef>
                <a:spcPct val="0"/>
              </a:spcBef>
              <a:spcAft>
                <a:spcPct val="0"/>
              </a:spcAft>
              <a:buSzPct val="100000"/>
            </a:pPr>
            <a:endParaRPr lang="en-US" altLang="ca-ES" sz="2200" dirty="0">
              <a:solidFill>
                <a:srgbClr val="FFC000"/>
              </a:solidFill>
              <a:latin typeface="ArialMT" pitchFamily="32" charset="0"/>
            </a:endParaRPr>
          </a:p>
          <a:p>
            <a:pPr defTabSz="457200" eaLnBrk="1" fontAlgn="base" hangingPunct="0">
              <a:lnSpc>
                <a:spcPct val="93000"/>
              </a:lnSpc>
              <a:spcBef>
                <a:spcPct val="0"/>
              </a:spcBef>
              <a:spcAft>
                <a:spcPct val="0"/>
              </a:spcAft>
              <a:buSzPct val="100000"/>
            </a:pPr>
            <a:endParaRPr lang="en-US" altLang="ca-ES" sz="2200" dirty="0">
              <a:solidFill>
                <a:srgbClr val="FFC000"/>
              </a:solidFill>
              <a:latin typeface="ArialMT" pitchFamily="32" charset="0"/>
            </a:endParaRPr>
          </a:p>
          <a:p>
            <a:pPr defTabSz="457200" eaLnBrk="1" fontAlgn="base" hangingPunct="0">
              <a:lnSpc>
                <a:spcPct val="93000"/>
              </a:lnSpc>
              <a:spcBef>
                <a:spcPct val="0"/>
              </a:spcBef>
              <a:spcAft>
                <a:spcPct val="0"/>
              </a:spcAft>
              <a:buSzPct val="100000"/>
            </a:pPr>
            <a:r>
              <a:rPr lang="en-US" altLang="ca-ES" sz="800" dirty="0" err="1">
                <a:solidFill>
                  <a:srgbClr val="FFC000"/>
                </a:solidFill>
                <a:latin typeface="Arial-BoldMT" pitchFamily="32" charset="0"/>
              </a:rPr>
              <a:t>Fuente:Datos</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abiertos</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gencat</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Dirección</a:t>
            </a:r>
            <a:r>
              <a:rPr lang="en-US" altLang="ca-ES" sz="800" dirty="0">
                <a:solidFill>
                  <a:srgbClr val="FFC000"/>
                </a:solidFill>
                <a:latin typeface="Arial-BoldMT" pitchFamily="32" charset="0"/>
              </a:rPr>
              <a:t> General de </a:t>
            </a:r>
            <a:r>
              <a:rPr lang="en-US" altLang="ca-ES" sz="800" dirty="0" err="1">
                <a:solidFill>
                  <a:srgbClr val="FFC000"/>
                </a:solidFill>
                <a:latin typeface="Arial-BoldMT" pitchFamily="32" charset="0"/>
              </a:rPr>
              <a:t>Atención</a:t>
            </a:r>
            <a:r>
              <a:rPr lang="en-US" altLang="ca-ES" sz="800" dirty="0">
                <a:solidFill>
                  <a:srgbClr val="FFC000"/>
                </a:solidFill>
                <a:latin typeface="Arial-BoldMT" pitchFamily="32" charset="0"/>
              </a:rPr>
              <a:t> </a:t>
            </a:r>
            <a:r>
              <a:rPr lang="en-US" altLang="ca-ES" sz="800" dirty="0" err="1">
                <a:solidFill>
                  <a:srgbClr val="FFC000"/>
                </a:solidFill>
                <a:latin typeface="Arial-BoldMT" pitchFamily="32" charset="0"/>
              </a:rPr>
              <a:t>Ciudadana</a:t>
            </a:r>
            <a:r>
              <a:rPr lang="en-US" altLang="ca-ES" sz="800" dirty="0">
                <a:solidFill>
                  <a:srgbClr val="FFC000"/>
                </a:solidFill>
                <a:latin typeface="Arial-BoldMT" pitchFamily="32" charset="0"/>
              </a:rPr>
              <a:t> y </a:t>
            </a:r>
            <a:r>
              <a:rPr lang="en-US" altLang="ca-ES" sz="800" dirty="0" err="1">
                <a:solidFill>
                  <a:srgbClr val="FFC000"/>
                </a:solidFill>
                <a:latin typeface="Arial-BoldMT" pitchFamily="32" charset="0"/>
              </a:rPr>
              <a:t>Difusión</a:t>
            </a:r>
            <a:r>
              <a:rPr lang="en-US" altLang="ca-ES" sz="800" dirty="0">
                <a:solidFill>
                  <a:srgbClr val="FFC000"/>
                </a:solidFill>
                <a:latin typeface="Arial-BoldMT" pitchFamily="32" charset="0"/>
              </a:rPr>
              <a:t>. </a:t>
            </a:r>
            <a:r>
              <a:rPr lang="en-US" altLang="ca-ES" sz="800" dirty="0" err="1">
                <a:solidFill>
                  <a:srgbClr val="FFC000"/>
                </a:solidFill>
                <a:latin typeface="ArialMT" pitchFamily="32" charset="0"/>
              </a:rPr>
              <a:t>Febrero</a:t>
            </a:r>
            <a:r>
              <a:rPr lang="en-US" altLang="ca-ES" sz="800" dirty="0">
                <a:solidFill>
                  <a:srgbClr val="FFC000"/>
                </a:solidFill>
                <a:latin typeface="ArialMT" pitchFamily="32" charset="0"/>
              </a:rPr>
              <a:t> de 2011</a:t>
            </a:r>
          </a:p>
        </p:txBody>
      </p:sp>
      <p:sp>
        <p:nvSpPr>
          <p:cNvPr id="3" name="TextBox 2"/>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3453589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789683" y="2833712"/>
            <a:ext cx="7067550"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a:spcBef>
                <a:spcPts val="400"/>
              </a:spcBef>
              <a:buClrTx/>
              <a:buFontTx/>
              <a:buNone/>
            </a:pPr>
            <a:r>
              <a:rPr lang="es-ES" altLang="ca-ES" sz="2000" b="1">
                <a:solidFill>
                  <a:srgbClr val="FFC000"/>
                </a:solidFill>
                <a:latin typeface="Tahoma" panose="020B0604030504040204" pitchFamily="34" charset="0"/>
                <a:ea typeface="Tahoma" panose="020B0604030504040204" pitchFamily="34" charset="0"/>
                <a:cs typeface="Tahoma" panose="020B0604030504040204" pitchFamily="34" charset="0"/>
              </a:rPr>
              <a:t>Modelo Kundra.</a:t>
            </a:r>
            <a: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t> Pone el foco en liberar conjuntos de datos, </a:t>
            </a:r>
            <a:b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br>
            <a:r>
              <a:rPr lang="es-ES" altLang="ca-ES" sz="2000">
                <a:solidFill>
                  <a:srgbClr val="FFC000"/>
                </a:solidFill>
                <a:latin typeface="Tahoma" panose="020B0604030504040204" pitchFamily="34" charset="0"/>
                <a:ea typeface="Tahoma" panose="020B0604030504040204" pitchFamily="34" charset="0"/>
                <a:cs typeface="Tahoma" panose="020B0604030504040204" pitchFamily="34" charset="0"/>
              </a:rPr>
              <a:t>en cualquier formato mínimamente estructurado.</a:t>
            </a:r>
          </a:p>
        </p:txBody>
      </p:sp>
      <p:sp>
        <p:nvSpPr>
          <p:cNvPr id="3" name="Text Box 2"/>
          <p:cNvSpPr txBox="1">
            <a:spLocks noChangeArrowheads="1"/>
          </p:cNvSpPr>
          <p:nvPr/>
        </p:nvSpPr>
        <p:spPr bwMode="auto">
          <a:xfrm>
            <a:off x="836416" y="5271417"/>
            <a:ext cx="81946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hangingPunct="1">
              <a:spcBef>
                <a:spcPts val="400"/>
              </a:spcBef>
              <a:buClrTx/>
              <a:buFontTx/>
              <a:buNone/>
            </a:pPr>
            <a:r>
              <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Modelo </a:t>
            </a:r>
            <a:r>
              <a:rPr lang="es-ES"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Berners</a:t>
            </a:r>
            <a:r>
              <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rPr>
              <a:t>-Lee.</a:t>
            </a: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 Hace un esfuerzo adicional por contribuir a la generación de </a:t>
            </a:r>
            <a:r>
              <a:rPr lang="es-ES" altLang="ca-ES" sz="2000" i="1"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sz="2000" i="1"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4220" y="1700237"/>
            <a:ext cx="53879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219" y="3837632"/>
            <a:ext cx="5387975"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 Box 5"/>
          <p:cNvSpPr txBox="1">
            <a:spLocks noChangeArrowheads="1"/>
          </p:cNvSpPr>
          <p:nvPr/>
        </p:nvSpPr>
        <p:spPr bwMode="auto">
          <a:xfrm>
            <a:off x="251520" y="895375"/>
            <a:ext cx="82296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ctr" eaLnBrk="1">
              <a:lnSpc>
                <a:spcPct val="100000"/>
              </a:lnSpc>
              <a:buClrTx/>
              <a:buFontTx/>
              <a:buNone/>
            </a:pPr>
            <a:r>
              <a:rPr lang="en-US" altLang="ca-ES" sz="2000" b="1">
                <a:solidFill>
                  <a:srgbClr val="FFC000"/>
                </a:solidFill>
                <a:latin typeface="Tahoma" panose="020B0604030504040204" pitchFamily="34" charset="0"/>
                <a:ea typeface="Tahoma" panose="020B0604030504040204" pitchFamily="34" charset="0"/>
                <a:cs typeface="Tahoma" panose="020B0604030504040204" pitchFamily="34" charset="0"/>
              </a:rPr>
              <a:t>Open data: Modelos</a:t>
            </a:r>
          </a:p>
        </p:txBody>
      </p:sp>
      <p:sp>
        <p:nvSpPr>
          <p:cNvPr id="7" name="TextBox 6"/>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27098180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a:t>
            </a: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563" y="2738584"/>
            <a:ext cx="2708129" cy="2708129"/>
          </a:xfrm>
          <a:prstGeom prst="rect">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5039" y="1984715"/>
            <a:ext cx="5489450" cy="3593759"/>
          </a:xfrm>
          <a:prstGeom prst="rect">
            <a:avLst/>
          </a:prstGeom>
          <a:noFill/>
          <a:ln w="936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2103438" y="6341268"/>
            <a:ext cx="7026496" cy="25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90000" tIns="46800" rIns="90000" bIns="46800">
            <a:spAutoFit/>
          </a:bodyP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eaLnBrk="1" hangingPunct="1">
              <a:buClrTx/>
              <a:buFontTx/>
              <a:buNone/>
            </a:pPr>
            <a:r>
              <a:rPr lang="es-ES" altLang="ca-ES" sz="1000">
                <a:solidFill>
                  <a:srgbClr val="000000"/>
                </a:solidFill>
              </a:rPr>
              <a:t>http://www.w3c.es/Presentaciones/2011/0317-geoInteroperabilidad-MA/0317-geoInteroperabilidad-MA.pdf</a:t>
            </a:r>
          </a:p>
        </p:txBody>
      </p:sp>
    </p:spTree>
    <p:extLst>
      <p:ext uri="{BB962C8B-B14F-4D97-AF65-F5344CB8AC3E}">
        <p14:creationId xmlns:p14="http://schemas.microsoft.com/office/powerpoint/2010/main" val="19784712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11560" y="1268760"/>
            <a:ext cx="6912768" cy="2308324"/>
          </a:xfrm>
          <a:prstGeom prst="rect">
            <a:avLst/>
          </a:prstGeom>
        </p:spPr>
        <p:txBody>
          <a:bodyPr wrap="square">
            <a:spAutoFit/>
          </a:bodyPr>
          <a:lstStyle/>
          <a:p>
            <a:r>
              <a:rPr lang="ca-ES" b="1" i="1" dirty="0" err="1">
                <a:latin typeface="Tahoma" panose="020B0604030504040204" pitchFamily="34" charset="0"/>
                <a:ea typeface="Tahoma" panose="020B0604030504040204" pitchFamily="34" charset="0"/>
                <a:cs typeface="Tahoma" panose="020B0604030504040204" pitchFamily="34" charset="0"/>
              </a:rPr>
              <a:t>Algunos</a:t>
            </a:r>
            <a:r>
              <a:rPr lang="ca-ES" b="1" i="1" dirty="0">
                <a:latin typeface="Tahoma" panose="020B0604030504040204" pitchFamily="34" charset="0"/>
                <a:ea typeface="Tahoma" panose="020B0604030504040204" pitchFamily="34" charset="0"/>
                <a:cs typeface="Tahoma" panose="020B0604030504040204" pitchFamily="34" charset="0"/>
              </a:rPr>
              <a:t> </a:t>
            </a:r>
            <a:r>
              <a:rPr lang="ca-ES" b="1" i="1" dirty="0" err="1">
                <a:latin typeface="Tahoma" panose="020B0604030504040204" pitchFamily="34" charset="0"/>
                <a:ea typeface="Tahoma" panose="020B0604030504040204" pitchFamily="34" charset="0"/>
                <a:cs typeface="Tahoma" panose="020B0604030504040204" pitchFamily="34" charset="0"/>
              </a:rPr>
              <a:t>Ejemplos</a:t>
            </a:r>
            <a:r>
              <a:rPr lang="ca-ES" b="1" i="1" dirty="0">
                <a:latin typeface="Tahoma" panose="020B0604030504040204" pitchFamily="34" charset="0"/>
                <a:ea typeface="Tahoma" panose="020B0604030504040204" pitchFamily="34" charset="0"/>
                <a:cs typeface="Tahoma" panose="020B0604030504040204" pitchFamily="34" charset="0"/>
              </a:rPr>
              <a:t> de </a:t>
            </a:r>
            <a:r>
              <a:rPr lang="ca-ES" b="1" i="1" dirty="0" err="1">
                <a:latin typeface="Tahoma" panose="020B0604030504040204" pitchFamily="34" charset="0"/>
                <a:ea typeface="Tahoma" panose="020B0604030504040204" pitchFamily="34" charset="0"/>
                <a:cs typeface="Tahoma" panose="020B0604030504040204" pitchFamily="34" charset="0"/>
              </a:rPr>
              <a:t>OpenData</a:t>
            </a:r>
            <a:endParaRPr lang="ca-ES" b="1" i="1"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2"/>
              </a:rPr>
              <a:t>http://www.data.gov/</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b="1" i="1"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3"/>
              </a:rPr>
              <a:t>http://dadesobertes.gencat.cat/ca/</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a:p>
            <a:r>
              <a:rPr lang="ca-ES" dirty="0">
                <a:latin typeface="Tahoma" panose="020B0604030504040204" pitchFamily="34" charset="0"/>
                <a:ea typeface="Tahoma" panose="020B0604030504040204" pitchFamily="34" charset="0"/>
                <a:cs typeface="Tahoma" panose="020B0604030504040204" pitchFamily="34" charset="0"/>
                <a:hlinkClick r:id="rId4"/>
              </a:rPr>
              <a:t>http://datos.gob.es/</a:t>
            </a:r>
            <a:endParaRPr lang="ca-ES" dirty="0">
              <a:latin typeface="Tahoma" panose="020B0604030504040204" pitchFamily="34" charset="0"/>
              <a:ea typeface="Tahoma" panose="020B0604030504040204" pitchFamily="34" charset="0"/>
              <a:cs typeface="Tahoma" panose="020B0604030504040204" pitchFamily="34" charset="0"/>
            </a:endParaRPr>
          </a:p>
          <a:p>
            <a:endParaRPr lang="ca-ES" dirty="0">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263829" y="374791"/>
            <a:ext cx="374493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a:t>
            </a:r>
          </a:p>
        </p:txBody>
      </p:sp>
    </p:spTree>
    <p:extLst>
      <p:ext uri="{BB962C8B-B14F-4D97-AF65-F5344CB8AC3E}">
        <p14:creationId xmlns:p14="http://schemas.microsoft.com/office/powerpoint/2010/main" val="2177730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11560" y="1052736"/>
            <a:ext cx="7704856" cy="5005216"/>
          </a:xfrm>
          <a:prstGeom prst="rect">
            <a:avLst/>
          </a:prstGeom>
        </p:spPr>
        <p:txBody>
          <a:bodyPr wrap="square">
            <a:spAutoFit/>
          </a:bodyPr>
          <a:lstStyle/>
          <a:p>
            <a:pPr algn="just">
              <a:lnSpc>
                <a:spcPct val="160000"/>
              </a:lnSpc>
              <a:spcBef>
                <a:spcPts val="300"/>
              </a:spcBef>
              <a:spcAft>
                <a:spcPts val="750"/>
              </a:spcAft>
            </a:pPr>
            <a:r>
              <a:rPr lang="ca-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T. Berners-Lee (2006) </a:t>
            </a:r>
          </a:p>
          <a:p>
            <a:pPr algn="just">
              <a:lnSpc>
                <a:spcPct val="160000"/>
              </a:lnSpc>
              <a:spcBef>
                <a:spcPts val="300"/>
              </a:spcBef>
              <a:spcAft>
                <a:spcPts val="750"/>
              </a:spcAft>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Define los “principios básicos de </a:t>
            </a:r>
            <a:r>
              <a:rPr lang="es-E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a:p>
            <a:pPr lvl="1" algn="just">
              <a:lnSpc>
                <a:spcPct val="160000"/>
              </a:lnSpc>
              <a:spcBef>
                <a:spcPts val="300"/>
              </a:spcBef>
              <a:spcAft>
                <a:spcPts val="750"/>
              </a:spcAft>
            </a:pPr>
            <a:endPar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342900" indent="-342900" algn="just">
              <a:lnSpc>
                <a:spcPct val="160000"/>
              </a:lnSpc>
              <a:spcBef>
                <a:spcPts val="300"/>
              </a:spcBef>
              <a:spcAft>
                <a:spcPts val="750"/>
              </a:spcAft>
              <a:buFont typeface="Arial" panose="020B0604020202020204" pitchFamily="34" charset="0"/>
              <a:buChar char="•"/>
            </a:pPr>
            <a:r>
              <a:rPr lang="es-ES" altLang="ca-ES"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Data hace referencia a (técnica) como publicar</a:t>
            </a:r>
          </a:p>
          <a:p>
            <a:pPr marL="342900" indent="-342900" algn="just">
              <a:lnSpc>
                <a:spcPct val="160000"/>
              </a:lnSpc>
              <a:spcBef>
                <a:spcPts val="300"/>
              </a:spcBef>
              <a:spcAft>
                <a:spcPts val="750"/>
              </a:spcAft>
              <a:buClr>
                <a:srgbClr val="FFFFFF"/>
              </a:buClr>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   datos utilizando la WEB</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Web de los datos  vs  Web de los documentos(tradicional)</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La Web como una base de datos</a:t>
            </a:r>
          </a:p>
          <a:p>
            <a:pPr marL="342900" indent="-342900" algn="just">
              <a:lnSpc>
                <a:spcPct val="160000"/>
              </a:lnSpc>
              <a:spcBef>
                <a:spcPts val="300"/>
              </a:spcBef>
              <a:spcAft>
                <a:spcPts val="750"/>
              </a:spcAft>
              <a:buFont typeface="Arial" panose="020B0604020202020204" pitchFamily="34" charset="0"/>
              <a:buChar char="•"/>
            </a:pPr>
            <a:r>
              <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rPr>
              <a:t>Conectar –utilizando la Web- datos de diferentes dominios: publicaciones científicas, datos estadísticos, libros, compañías...</a:t>
            </a:r>
          </a:p>
        </p:txBody>
      </p:sp>
      <p:sp>
        <p:nvSpPr>
          <p:cNvPr id="4" name="TextBox 3"/>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Data</a:t>
            </a:r>
          </a:p>
        </p:txBody>
      </p:sp>
    </p:spTree>
    <p:extLst>
      <p:ext uri="{BB962C8B-B14F-4D97-AF65-F5344CB8AC3E}">
        <p14:creationId xmlns:p14="http://schemas.microsoft.com/office/powerpoint/2010/main" val="41455996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36096" y="268179"/>
            <a:ext cx="1523687" cy="10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4" name="Text Box 7"/>
          <p:cNvSpPr txBox="1">
            <a:spLocks noChangeArrowheads="1"/>
          </p:cNvSpPr>
          <p:nvPr/>
        </p:nvSpPr>
        <p:spPr bwMode="auto">
          <a:xfrm>
            <a:off x="3341835" y="5805264"/>
            <a:ext cx="5008563" cy="398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46800" rIns="90000" bIns="46800">
            <a:spAutoFit/>
          </a:bodyP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6"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charset="0"/>
                <a:ea typeface="Lucida Sans Unicode" charset="0"/>
                <a:cs typeface="Lucida Sans Unicode" charset="0"/>
              </a:defRPr>
            </a:lvl9pPr>
          </a:lstStyle>
          <a:p>
            <a:pPr algn="just" eaLnBrk="1" hangingPunct="1">
              <a:lnSpc>
                <a:spcPct val="160000"/>
              </a:lnSpc>
              <a:spcBef>
                <a:spcPts val="300"/>
              </a:spcBef>
              <a:spcAft>
                <a:spcPts val="750"/>
              </a:spcAft>
              <a:buClrTx/>
              <a:buFontTx/>
              <a:buNone/>
            </a:pPr>
            <a:r>
              <a:rPr lang="ca-ES" altLang="ca-ES" sz="1100" dirty="0">
                <a:solidFill>
                  <a:srgbClr val="CCCCFF"/>
                </a:solidFill>
                <a:hlinkClick r:id="rId3"/>
              </a:rPr>
              <a:t>http://www.ted.com/talks/tim_berners_lee_on_the_next_web.html</a:t>
            </a:r>
          </a:p>
        </p:txBody>
      </p:sp>
      <p:sp>
        <p:nvSpPr>
          <p:cNvPr id="6" name="Rectangle 3">
            <a:extLst>
              <a:ext uri="{FF2B5EF4-FFF2-40B4-BE49-F238E27FC236}">
                <a16:creationId xmlns:a16="http://schemas.microsoft.com/office/drawing/2014/main" id="{01321174-9A04-485E-A74C-68A5D3BECA1F}"/>
              </a:ext>
            </a:extLst>
          </p:cNvPr>
          <p:cNvSpPr>
            <a:spLocks noChangeArrowheads="1"/>
          </p:cNvSpPr>
          <p:nvPr/>
        </p:nvSpPr>
        <p:spPr bwMode="auto">
          <a:xfrm>
            <a:off x="231774" y="525463"/>
            <a:ext cx="6284441" cy="11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lvl1pPr marL="228600" indent="-225425"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pPr marL="0" indent="0" defTabSz="914400" eaLnBrk="1">
              <a:buClr>
                <a:srgbClr val="000000"/>
              </a:buClr>
              <a:buSzPct val="25000"/>
              <a:buFont typeface="Raleway"/>
              <a:buNone/>
            </a:pPr>
            <a:r>
              <a:rPr lang="es-ES" altLang="es-ES" sz="2300" b="1" kern="0" dirty="0">
                <a:solidFill>
                  <a:srgbClr val="FFC000"/>
                </a:solidFill>
                <a:latin typeface="Raleway"/>
                <a:sym typeface="Arial"/>
              </a:rPr>
              <a:t>Principios básicos de </a:t>
            </a:r>
            <a:r>
              <a:rPr lang="es-ES" altLang="es-ES" sz="2300" b="1" kern="0" dirty="0" err="1">
                <a:solidFill>
                  <a:srgbClr val="FFC000"/>
                </a:solidFill>
                <a:latin typeface="Raleway"/>
                <a:sym typeface="Arial"/>
              </a:rPr>
              <a:t>Linked</a:t>
            </a:r>
            <a:r>
              <a:rPr lang="es-ES" altLang="es-ES" sz="2300" b="1" kern="0" dirty="0">
                <a:solidFill>
                  <a:srgbClr val="FFC000"/>
                </a:solidFill>
                <a:latin typeface="Raleway"/>
                <a:sym typeface="Arial"/>
              </a:rPr>
              <a:t> Data</a:t>
            </a:r>
          </a:p>
          <a:p>
            <a:pPr marL="0" indent="0" defTabSz="914400" eaLnBrk="1">
              <a:buClr>
                <a:srgbClr val="000000"/>
              </a:buClr>
              <a:buSzPct val="25000"/>
              <a:buFont typeface="Raleway"/>
              <a:buNone/>
            </a:pPr>
            <a:endParaRPr lang="ca-ES" altLang="es-ES" sz="2300" b="1" kern="0" dirty="0">
              <a:solidFill>
                <a:srgbClr val="00A9E0"/>
              </a:solidFill>
              <a:latin typeface="Raleway"/>
              <a:sym typeface="Arial"/>
            </a:endParaRPr>
          </a:p>
        </p:txBody>
      </p:sp>
      <p:grpSp>
        <p:nvGrpSpPr>
          <p:cNvPr id="7" name="Group 4">
            <a:extLst>
              <a:ext uri="{FF2B5EF4-FFF2-40B4-BE49-F238E27FC236}">
                <a16:creationId xmlns:a16="http://schemas.microsoft.com/office/drawing/2014/main" id="{2407B9D5-5ABA-4909-8690-6C1230B94980}"/>
              </a:ext>
            </a:extLst>
          </p:cNvPr>
          <p:cNvGrpSpPr>
            <a:grpSpLocks/>
          </p:cNvGrpSpPr>
          <p:nvPr/>
        </p:nvGrpSpPr>
        <p:grpSpPr bwMode="auto">
          <a:xfrm>
            <a:off x="277813" y="1824038"/>
            <a:ext cx="7848601" cy="3756025"/>
            <a:chOff x="175" y="1149"/>
            <a:chExt cx="4944" cy="2366"/>
          </a:xfrm>
        </p:grpSpPr>
        <p:pic>
          <p:nvPicPr>
            <p:cNvPr id="8" name="Picture 5">
              <a:extLst>
                <a:ext uri="{FF2B5EF4-FFF2-40B4-BE49-F238E27FC236}">
                  <a16:creationId xmlns:a16="http://schemas.microsoft.com/office/drawing/2014/main" id="{B500282B-31F6-4188-A1C2-F675B4B076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 y="1149"/>
              <a:ext cx="4871" cy="2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9" name="Text Box 6">
              <a:extLst>
                <a:ext uri="{FF2B5EF4-FFF2-40B4-BE49-F238E27FC236}">
                  <a16:creationId xmlns:a16="http://schemas.microsoft.com/office/drawing/2014/main" id="{5F060B44-29F9-4648-A943-2778E29B6312}"/>
                </a:ext>
              </a:extLst>
            </p:cNvPr>
            <p:cNvSpPr txBox="1">
              <a:spLocks noChangeArrowheads="1"/>
            </p:cNvSpPr>
            <p:nvPr/>
          </p:nvSpPr>
          <p:spPr bwMode="auto">
            <a:xfrm>
              <a:off x="336" y="1294"/>
              <a:ext cx="4783" cy="2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5000" rIns="90000" bIns="45000"/>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1pPr>
              <a:lvl2pPr marL="457200"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anose="020B0604020202020204" pitchFamily="34" charset="0"/>
                  <a:cs typeface="Lucida Sans Unicode" panose="020B0602030504020204" pitchFamily="34" charset="0"/>
                </a:defRPr>
              </a:lvl9pPr>
            </a:lstStyle>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1. Utilizar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URIs</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per identificar recursos</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2. Utilizar HTTP de las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URIs</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per poder localizar los recursos</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3. Proporcionar información útil sobre el recurso de la Uri, utilizando estándares W3C </a:t>
              </a:r>
            </a:p>
            <a:p>
              <a:pPr marL="457200" marR="0" lvl="1" indent="0" algn="just" defTabSz="914400" eaLnBrk="1" fontAlgn="auto" latinLnBrk="0" hangingPunct="1">
                <a:lnSpc>
                  <a:spcPct val="160000"/>
                </a:lnSpc>
                <a:spcBef>
                  <a:spcPts val="300"/>
                </a:spcBef>
                <a:spcAft>
                  <a:spcPts val="750"/>
                </a:spcAft>
                <a:buClrTx/>
                <a:buSzTx/>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RDF(</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Resource</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Description</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Framework)</a:t>
              </a:r>
            </a:p>
            <a:p>
              <a:pPr marL="457200" marR="0" lvl="1" indent="0" algn="just" defTabSz="914400" eaLnBrk="1" fontAlgn="auto" latinLnBrk="0" hangingPunct="1">
                <a:lnSpc>
                  <a:spcPct val="160000"/>
                </a:lnSpc>
                <a:spcBef>
                  <a:spcPts val="300"/>
                </a:spcBef>
                <a:spcAft>
                  <a:spcPts val="750"/>
                </a:spcAft>
                <a:buClrTx/>
                <a:buSzTx/>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SPARQL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Protocol</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and RDF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Query</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 </a:t>
              </a:r>
              <a:r>
                <a:rPr kumimoji="0" lang="es-ES" altLang="es-ES" sz="1400" b="0" i="0" u="none" strike="noStrike" kern="0" cap="none" spc="0" normalizeH="0" baseline="0" noProof="0" dirty="0" err="1">
                  <a:ln>
                    <a:noFill/>
                  </a:ln>
                  <a:solidFill>
                    <a:srgbClr val="000000"/>
                  </a:solidFill>
                  <a:effectLst/>
                  <a:uLnTx/>
                  <a:uFillTx/>
                  <a:latin typeface="Arial" panose="020B0604020202020204" pitchFamily="34" charset="0"/>
                  <a:cs typeface="Lucida Sans Unicode" panose="020B0602030504020204" pitchFamily="34" charset="0"/>
                  <a:sym typeface="Arial"/>
                </a:rPr>
                <a:t>Language</a:t>
              </a: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a:t>
              </a: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s-ES" altLang="es-ES" sz="11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endParaRPr>
            </a:p>
            <a:p>
              <a:pPr marL="0" marR="0" lvl="0" indent="0" algn="just" defTabSz="914400" eaLnBrk="1" fontAlgn="auto" latinLnBrk="0" hangingPunct="1">
                <a:lnSpc>
                  <a:spcPct val="160000"/>
                </a:lnSpc>
                <a:spcBef>
                  <a:spcPts val="300"/>
                </a:spcBef>
                <a:spcAft>
                  <a:spcPts val="750"/>
                </a:spcAft>
                <a:buClrTx/>
                <a:buSz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s-ES" altLang="es-ES" sz="1400" b="0" i="0" u="none" strike="noStrike" kern="0" cap="none" spc="0" normalizeH="0" baseline="0" noProof="0" dirty="0">
                  <a:ln>
                    <a:noFill/>
                  </a:ln>
                  <a:solidFill>
                    <a:srgbClr val="000000"/>
                  </a:solidFill>
                  <a:effectLst/>
                  <a:uLnTx/>
                  <a:uFillTx/>
                  <a:latin typeface="Arial" panose="020B0604020202020204" pitchFamily="34" charset="0"/>
                  <a:cs typeface="Lucida Sans Unicode" panose="020B0602030504020204" pitchFamily="34" charset="0"/>
                  <a:sym typeface="Arial"/>
                </a:rPr>
                <a:t>4.Incluir enlaces a otras URI relacionadas con los recursos(nube de enlaces)</a:t>
              </a:r>
            </a:p>
          </p:txBody>
        </p:sp>
      </p:grpSp>
      <p:pic>
        <p:nvPicPr>
          <p:cNvPr id="10" name="Picture 7">
            <a:extLst>
              <a:ext uri="{FF2B5EF4-FFF2-40B4-BE49-F238E27FC236}">
                <a16:creationId xmlns:a16="http://schemas.microsoft.com/office/drawing/2014/main" id="{A2723FAA-773B-4E97-BA50-5ABF585A8F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38975" y="1189038"/>
            <a:ext cx="1889125" cy="113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36896383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01321174-9A04-485E-A74C-68A5D3BECA1F}"/>
              </a:ext>
            </a:extLst>
          </p:cNvPr>
          <p:cNvSpPr>
            <a:spLocks noChangeArrowheads="1"/>
          </p:cNvSpPr>
          <p:nvPr/>
        </p:nvSpPr>
        <p:spPr bwMode="auto">
          <a:xfrm>
            <a:off x="331004" y="351353"/>
            <a:ext cx="6284441" cy="11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lvl1pPr marL="228600" indent="-225425"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pPr marL="0" indent="0" defTabSz="914400" eaLnBrk="1">
              <a:buClr>
                <a:srgbClr val="000000"/>
              </a:buClr>
              <a:buSzPct val="25000"/>
              <a:buFont typeface="Raleway"/>
              <a:buNone/>
            </a:pPr>
            <a:r>
              <a:rPr lang="es-ES" altLang="es-ES" sz="2300" b="1" kern="0" dirty="0">
                <a:solidFill>
                  <a:srgbClr val="FFC000"/>
                </a:solidFill>
                <a:latin typeface="Raleway"/>
                <a:sym typeface="Arial"/>
              </a:rPr>
              <a:t>Ejemplo SPQRL</a:t>
            </a:r>
          </a:p>
          <a:p>
            <a:pPr marL="0" indent="0" defTabSz="914400" eaLnBrk="1">
              <a:buClr>
                <a:srgbClr val="000000"/>
              </a:buClr>
              <a:buSzPct val="25000"/>
              <a:buFont typeface="Raleway"/>
              <a:buNone/>
            </a:pPr>
            <a:endParaRPr lang="ca-ES" altLang="es-ES" sz="2300" b="1" kern="0" dirty="0">
              <a:solidFill>
                <a:srgbClr val="00A9E0"/>
              </a:solidFill>
              <a:latin typeface="Raleway"/>
              <a:sym typeface="Arial"/>
            </a:endParaRPr>
          </a:p>
        </p:txBody>
      </p:sp>
      <p:sp>
        <p:nvSpPr>
          <p:cNvPr id="11" name="Shape 84">
            <a:extLst>
              <a:ext uri="{FF2B5EF4-FFF2-40B4-BE49-F238E27FC236}">
                <a16:creationId xmlns:a16="http://schemas.microsoft.com/office/drawing/2014/main" id="{0401CBEE-97F3-426F-AD2F-65CFF62AEE2B}"/>
              </a:ext>
            </a:extLst>
          </p:cNvPr>
          <p:cNvSpPr txBox="1"/>
          <p:nvPr/>
        </p:nvSpPr>
        <p:spPr>
          <a:xfrm>
            <a:off x="107504" y="3658731"/>
            <a:ext cx="8856984" cy="2493299"/>
          </a:xfrm>
          <a:prstGeom prst="rect">
            <a:avLst/>
          </a:prstGeom>
          <a:noFill/>
          <a:ln>
            <a:noFill/>
          </a:ln>
        </p:spPr>
        <p:txBody>
          <a:bodyPr lIns="91400" tIns="91400" rIns="91400" bIns="91400" anchor="t" anchorCtr="0">
            <a:noAutofit/>
          </a:bodyPr>
          <a:lstStyle/>
          <a:p>
            <a:pPr lvl="0">
              <a:buClr>
                <a:schemeClr val="dk1"/>
              </a:buClr>
              <a:buSzPct val="25000"/>
            </a:pPr>
            <a:r>
              <a:rPr lang="es-ES" b="1" dirty="0">
                <a:solidFill>
                  <a:srgbClr val="FFC000"/>
                </a:solidFill>
                <a:latin typeface="Raleway"/>
                <a:ea typeface="Raleway"/>
                <a:cs typeface="Raleway"/>
                <a:sym typeface="Raleway"/>
                <a:hlinkClick r:id="rId2"/>
              </a:rPr>
              <a:t>http://dbpedia.org/snorql/?query=SELECT+%3Fname+%3Fbirth++%3Fperson+WHERE+%7B++++++%3Fperson+dbo%3AbirthPlace+%3ABarcelona+.++++++%3Fperson+dbo%3AbirthDate+%3Fbirth+.++++++%3Fperson+foaf%3Aname+%3Fname+.++++++%3Fperson+dbo%3AbirthDate+%3Fbirth+.++++++FILTER+%28%3Fbirth+%3E+%221960-01-01%22%5E%5Exsd%3Adate%29+.+%7D+ORDER+BY+%3Fname</a:t>
            </a:r>
            <a:endParaRPr lang="es-ES" b="1"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100" b="1" i="0" u="none" strike="noStrike" cap="none" dirty="0">
              <a:solidFill>
                <a:srgbClr val="FFC000"/>
              </a:solidFill>
              <a:latin typeface="Raleway"/>
              <a:ea typeface="Raleway"/>
              <a:cs typeface="Raleway"/>
              <a:sym typeface="Raleway"/>
            </a:endParaRPr>
          </a:p>
        </p:txBody>
      </p:sp>
      <p:sp>
        <p:nvSpPr>
          <p:cNvPr id="12" name="Shape 84">
            <a:extLst>
              <a:ext uri="{FF2B5EF4-FFF2-40B4-BE49-F238E27FC236}">
                <a16:creationId xmlns:a16="http://schemas.microsoft.com/office/drawing/2014/main" id="{B609043F-EA31-4CE0-9907-F6A2FD74C9DF}"/>
              </a:ext>
            </a:extLst>
          </p:cNvPr>
          <p:cNvSpPr txBox="1"/>
          <p:nvPr/>
        </p:nvSpPr>
        <p:spPr>
          <a:xfrm>
            <a:off x="384848" y="1850592"/>
            <a:ext cx="6672408" cy="1841191"/>
          </a:xfrm>
          <a:prstGeom prst="rect">
            <a:avLst/>
          </a:prstGeom>
          <a:noFill/>
          <a:ln>
            <a:noFill/>
          </a:ln>
        </p:spPr>
        <p:txBody>
          <a:bodyPr lIns="91400" tIns="91400" rIns="91400" bIns="91400" anchor="t" anchorCtr="0">
            <a:noAutofit/>
          </a:bodyPr>
          <a:lstStyle/>
          <a:p>
            <a:pPr marL="0" marR="0" lvl="0" indent="0" algn="l" rtl="0">
              <a:lnSpc>
                <a:spcPct val="100000"/>
              </a:lnSpc>
              <a:spcBef>
                <a:spcPts val="0"/>
              </a:spcBef>
              <a:spcAft>
                <a:spcPts val="0"/>
              </a:spcAft>
              <a:buClr>
                <a:schemeClr val="dk1"/>
              </a:buClr>
              <a:buSzPct val="25000"/>
              <a:buFont typeface="Raleway"/>
              <a:buNone/>
            </a:pPr>
            <a:r>
              <a:rPr lang="es-ES" sz="2800" b="1" i="0" u="none" strike="noStrike" cap="none" dirty="0">
                <a:solidFill>
                  <a:srgbClr val="FFC000"/>
                </a:solidFill>
                <a:latin typeface="Raleway"/>
                <a:ea typeface="Raleway"/>
                <a:cs typeface="Raleway"/>
                <a:sym typeface="Raleway"/>
              </a:rPr>
              <a:t>Todas la personas nacidas después de 1960 que están en la </a:t>
            </a:r>
            <a:r>
              <a:rPr lang="es-ES" sz="2800" b="1" i="0" u="none" strike="noStrike" cap="none" dirty="0" err="1">
                <a:solidFill>
                  <a:srgbClr val="FFC000"/>
                </a:solidFill>
                <a:latin typeface="Raleway"/>
                <a:ea typeface="Raleway"/>
                <a:cs typeface="Raleway"/>
                <a:sym typeface="Raleway"/>
              </a:rPr>
              <a:t>Wikipédia</a:t>
            </a: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a:p>
            <a:pPr marL="0" marR="0" lvl="0" indent="0" algn="l" rtl="0">
              <a:lnSpc>
                <a:spcPct val="100000"/>
              </a:lnSpc>
              <a:spcBef>
                <a:spcPts val="0"/>
              </a:spcBef>
              <a:spcAft>
                <a:spcPts val="0"/>
              </a:spcAft>
              <a:buClr>
                <a:schemeClr val="dk1"/>
              </a:buClr>
              <a:buFont typeface="Arial"/>
              <a:buNone/>
            </a:pPr>
            <a:endParaRPr lang="es-ES" sz="1600" b="1" i="0" u="none" strike="noStrike" cap="none" dirty="0">
              <a:solidFill>
                <a:srgbClr val="FFC000"/>
              </a:solidFill>
              <a:latin typeface="Raleway"/>
              <a:ea typeface="Raleway"/>
              <a:cs typeface="Raleway"/>
              <a:sym typeface="Raleway"/>
            </a:endParaRPr>
          </a:p>
        </p:txBody>
      </p:sp>
    </p:spTree>
    <p:extLst>
      <p:ext uri="{BB962C8B-B14F-4D97-AF65-F5344CB8AC3E}">
        <p14:creationId xmlns:p14="http://schemas.microsoft.com/office/powerpoint/2010/main" val="8544417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922338"/>
            <a:ext cx="7858125" cy="547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 name="TextBox 2"/>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 Data</a:t>
            </a:r>
          </a:p>
        </p:txBody>
      </p:sp>
    </p:spTree>
    <p:extLst>
      <p:ext uri="{BB962C8B-B14F-4D97-AF65-F5344CB8AC3E}">
        <p14:creationId xmlns:p14="http://schemas.microsoft.com/office/powerpoint/2010/main" val="12266159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4521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Datos Abiertos (Open Data):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Linked</a:t>
            </a: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 Data</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829" y="1124744"/>
            <a:ext cx="8156870" cy="5379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extLst>
      <p:ext uri="{BB962C8B-B14F-4D97-AF65-F5344CB8AC3E}">
        <p14:creationId xmlns:p14="http://schemas.microsoft.com/office/powerpoint/2010/main" val="26441676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
            <a:extLst>
              <a:ext uri="{FF2B5EF4-FFF2-40B4-BE49-F238E27FC236}">
                <a16:creationId xmlns:a16="http://schemas.microsoft.com/office/drawing/2014/main" id="{B6989D01-1B82-498F-ACBE-703F2D2908FA}"/>
              </a:ext>
            </a:extLst>
          </p:cNvPr>
          <p:cNvSpPr txBox="1">
            <a:spLocks noChangeArrowheads="1"/>
          </p:cNvSpPr>
          <p:nvPr/>
        </p:nvSpPr>
        <p:spPr bwMode="auto">
          <a:xfrm>
            <a:off x="296717" y="149785"/>
            <a:ext cx="7002463"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4650" rIns="0" bIns="0" anchor="ctr" anchorCtr="0">
            <a:noAutofit/>
          </a:bodyPr>
          <a:lstStyle>
            <a:defPPr marR="0" lvl="0" algn="l" rtl="0">
              <a:lnSpc>
                <a:spcPct val="100000"/>
              </a:lnSpc>
              <a:spcBef>
                <a:spcPts val="0"/>
              </a:spcBef>
              <a:spcAft>
                <a:spcPts val="0"/>
              </a:spcAft>
            </a:defPPr>
            <a:lvl1pPr marL="0" indent="0" eaLnBrk="1">
              <a:buClr>
                <a:schemeClr val="dk1"/>
              </a:buClr>
              <a:buSzPct val="25000"/>
              <a:buFont typeface="Raleway"/>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sz="2300" b="1">
                <a:solidFill>
                  <a:srgbClr val="00A9E0"/>
                </a:solidFill>
                <a:latin typeface="Raleway"/>
                <a:cs typeface="Lucida Sans Unicode" panose="020B0602030504020204" pitchFamily="34" charset="0"/>
              </a:defRPr>
            </a:lvl1pPr>
            <a:lvl2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2pPr>
            <a:lvl3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3pPr>
            <a:lvl4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4pPr>
            <a:lvl5pPr eaLnBrk="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85800" algn="l"/>
                <a:tab pos="1143000" algn="l"/>
                <a:tab pos="1600200" algn="l"/>
                <a:tab pos="2057400" algn="l"/>
                <a:tab pos="2514600" algn="l"/>
                <a:tab pos="2971800" algn="l"/>
                <a:tab pos="3429000" algn="l"/>
                <a:tab pos="3886200" algn="l"/>
                <a:tab pos="4343400" algn="l"/>
                <a:tab pos="4800600" algn="l"/>
                <a:tab pos="5257800" algn="l"/>
                <a:tab pos="5715000" algn="l"/>
                <a:tab pos="6172200" algn="l"/>
                <a:tab pos="6629400" algn="l"/>
                <a:tab pos="7086600" algn="l"/>
                <a:tab pos="7543800" algn="l"/>
                <a:tab pos="8001000" algn="l"/>
                <a:tab pos="8458200" algn="l"/>
                <a:tab pos="8915400" algn="l"/>
                <a:tab pos="9372600" algn="l"/>
              </a:tabLst>
              <a:defRPr>
                <a:solidFill>
                  <a:schemeClr val="bg1"/>
                </a:solidFill>
                <a:latin typeface="Arial" panose="020B0604020202020204" pitchFamily="34" charset="0"/>
                <a:cs typeface="Lucida Sans Unicode" panose="020B0602030504020204" pitchFamily="34" charset="0"/>
              </a:defRPr>
            </a:lvl9pPr>
          </a:lstStyle>
          <a:p>
            <a:r>
              <a:rPr lang="en-US" b="0" dirty="0">
                <a:solidFill>
                  <a:srgbClr val="FFC000"/>
                </a:solidFill>
              </a:rPr>
              <a:t>The Linking Open Data cloud diagram</a:t>
            </a:r>
          </a:p>
        </p:txBody>
      </p:sp>
      <p:pic>
        <p:nvPicPr>
          <p:cNvPr id="5" name="Imagen 1">
            <a:extLst>
              <a:ext uri="{FF2B5EF4-FFF2-40B4-BE49-F238E27FC236}">
                <a16:creationId xmlns:a16="http://schemas.microsoft.com/office/drawing/2014/main" id="{2F83ACEC-47FE-4B29-856B-6AE3A1825E0A}"/>
              </a:ext>
            </a:extLst>
          </p:cNvPr>
          <p:cNvPicPr>
            <a:picLocks noChangeAspect="1"/>
          </p:cNvPicPr>
          <p:nvPr/>
        </p:nvPicPr>
        <p:blipFill>
          <a:blip r:embed="rId2"/>
          <a:stretch>
            <a:fillRect/>
          </a:stretch>
        </p:blipFill>
        <p:spPr>
          <a:xfrm>
            <a:off x="810919" y="680011"/>
            <a:ext cx="7023040" cy="5485294"/>
          </a:xfrm>
          <a:prstGeom prst="rect">
            <a:avLst/>
          </a:prstGeom>
        </p:spPr>
      </p:pic>
      <p:sp>
        <p:nvSpPr>
          <p:cNvPr id="6" name="Rectángulo 2">
            <a:extLst>
              <a:ext uri="{FF2B5EF4-FFF2-40B4-BE49-F238E27FC236}">
                <a16:creationId xmlns:a16="http://schemas.microsoft.com/office/drawing/2014/main" id="{311AB815-2E84-4E3B-B1D0-7B1EC215B4AB}"/>
              </a:ext>
            </a:extLst>
          </p:cNvPr>
          <p:cNvSpPr/>
          <p:nvPr/>
        </p:nvSpPr>
        <p:spPr>
          <a:xfrm>
            <a:off x="3719042" y="6398233"/>
            <a:ext cx="1705916" cy="523220"/>
          </a:xfrm>
          <a:prstGeom prst="rect">
            <a:avLst/>
          </a:prstGeom>
        </p:spPr>
        <p:txBody>
          <a:bodyPr wrap="none">
            <a:spAutoFit/>
          </a:bodyPr>
          <a:lstStyle/>
          <a:p>
            <a:r>
              <a:rPr lang="es-ES" dirty="0">
                <a:hlinkClick r:id="rId3"/>
              </a:rPr>
              <a:t>http://lod-cloud.net/</a:t>
            </a:r>
            <a:endParaRPr lang="es-ES" dirty="0"/>
          </a:p>
          <a:p>
            <a:endParaRPr lang="es-ES" dirty="0"/>
          </a:p>
        </p:txBody>
      </p:sp>
    </p:spTree>
    <p:extLst>
      <p:ext uri="{BB962C8B-B14F-4D97-AF65-F5344CB8AC3E}">
        <p14:creationId xmlns:p14="http://schemas.microsoft.com/office/powerpoint/2010/main" val="662604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51520" y="404664"/>
            <a:ext cx="2399184" cy="720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626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Conceptos claves</a:t>
            </a: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2000" b="1" dirty="0">
              <a:solidFill>
                <a:schemeClr val="tx1">
                  <a:lumMod val="95000"/>
                </a:schemeClr>
              </a:solidFill>
            </a:endParaRPr>
          </a:p>
          <a:p>
            <a:pPr eaLnBrk="1">
              <a:spcAft>
                <a:spcPct val="0"/>
              </a:spcAft>
              <a:buClrTx/>
              <a:buFontTx/>
              <a:buNone/>
            </a:pPr>
            <a:endParaRPr lang="es-ES" altLang="ca-ES" sz="2000" b="1" dirty="0">
              <a:solidFill>
                <a:schemeClr val="tx1">
                  <a:lumMod val="95000"/>
                </a:schemeClr>
              </a:solidFill>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8224" y="79188"/>
            <a:ext cx="2016224" cy="1371032"/>
          </a:xfrm>
          <a:prstGeom prst="rect">
            <a:avLst/>
          </a:prstGeom>
        </p:spPr>
      </p:pic>
      <p:sp>
        <p:nvSpPr>
          <p:cNvPr id="10" name="Rounded Rectangle 9"/>
          <p:cNvSpPr/>
          <p:nvPr/>
        </p:nvSpPr>
        <p:spPr>
          <a:xfrm>
            <a:off x="2792024" y="548680"/>
            <a:ext cx="3168352" cy="5472608"/>
          </a:xfrm>
          <a:prstGeom prst="roundRect">
            <a:avLst/>
          </a:prstGeom>
          <a:solidFill>
            <a:schemeClr val="accent6">
              <a:lumMod val="50000"/>
            </a:schemeClr>
          </a:solidFill>
          <a:ln>
            <a:solidFill>
              <a:schemeClr val="tx1"/>
            </a:solidFill>
          </a:ln>
        </p:spPr>
        <p:style>
          <a:lnRef idx="1">
            <a:schemeClr val="accent6"/>
          </a:lnRef>
          <a:fillRef idx="1001">
            <a:schemeClr val="dk1"/>
          </a:fillRef>
          <a:effectRef idx="1">
            <a:schemeClr val="accent6"/>
          </a:effectRef>
          <a:fontRef idx="minor">
            <a:schemeClr val="dk1"/>
          </a:fontRef>
        </p:style>
        <p:txBody>
          <a:bodyPr rtlCol="0" anchor="ctr"/>
          <a:lstStyle/>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Cliente /Servidor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Browser</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Psudeo</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-Mercator</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EPSG:3857</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JSON </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GeoJson</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TMS –XYZ</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WMTS</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API</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Pirámides (tiles)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WebGL</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Vector tiles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Mbtiles</a:t>
            </a:r>
            <a:endPar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endParaRP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Librería JS</a:t>
            </a:r>
          </a:p>
          <a:p>
            <a:pPr marL="342900" indent="-342900">
              <a:spcAft>
                <a:spcPct val="0"/>
              </a:spcAft>
              <a:buClr>
                <a:schemeClr val="tx1"/>
              </a:buClr>
              <a:buSzPct val="50000"/>
              <a:buFont typeface="Tahoma" panose="020B0604030504040204" pitchFamily="34" charset="0"/>
              <a:buChar char="●"/>
            </a:pPr>
            <a:r>
              <a:rPr lang="es-ES" altLang="ca-ES" sz="2000" dirty="0" err="1">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Vanilla</a:t>
            </a: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 JavaScript</a:t>
            </a:r>
          </a:p>
          <a:p>
            <a:pPr marL="342900" indent="-342900">
              <a:spcAft>
                <a:spcPct val="0"/>
              </a:spcAft>
              <a:buClr>
                <a:schemeClr val="tx1"/>
              </a:buClr>
              <a:buSzPct val="50000"/>
              <a:buFont typeface="Tahoma" panose="020B0604030504040204" pitchFamily="34" charset="0"/>
              <a:buChar char="●"/>
            </a:pPr>
            <a:r>
              <a:rPr lang="es-ES" altLang="ca-ES" sz="2000" dirty="0">
                <a:solidFill>
                  <a:schemeClr val="tx1">
                    <a:lumMod val="95000"/>
                  </a:schemeClr>
                </a:solidFill>
                <a:latin typeface="Tahoma" panose="020B0604030504040204" pitchFamily="34" charset="0"/>
                <a:ea typeface="Tahoma" panose="020B0604030504040204" pitchFamily="34" charset="0"/>
                <a:cs typeface="Tahoma" panose="020B0604030504040204" pitchFamily="34" charset="0"/>
              </a:rPr>
              <a:t>URL</a:t>
            </a:r>
          </a:p>
          <a:p>
            <a:pPr>
              <a:spcAft>
                <a:spcPct val="0"/>
              </a:spcAft>
              <a:buSzPct val="45000"/>
              <a:buFont typeface="Wingdings" charset="2"/>
              <a:buChar char=""/>
            </a:pPr>
            <a:endParaRPr lang="es-ES" altLang="ca-E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6121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27584" y="980728"/>
            <a:ext cx="7560840" cy="472181"/>
          </a:xfrm>
          <a:prstGeom prst="rect">
            <a:avLst/>
          </a:prstGeom>
        </p:spPr>
        <p:txBody>
          <a:bodyPr wrap="square">
            <a:spAutoFit/>
          </a:bodyPr>
          <a:lstStyle/>
          <a:p>
            <a:pPr algn="just">
              <a:lnSpc>
                <a:spcPct val="160000"/>
              </a:lnSpc>
              <a:spcBef>
                <a:spcPts val="300"/>
              </a:spcBef>
              <a:spcAft>
                <a:spcPts val="750"/>
              </a:spcAft>
            </a:pPr>
            <a:endParaRPr lang="es-ES" altLang="ca-ES"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263829" y="374791"/>
            <a:ext cx="659988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Plataformas para la publicación de Datos Abiertos</a:t>
            </a:r>
          </a:p>
        </p:txBody>
      </p:sp>
      <p:sp>
        <p:nvSpPr>
          <p:cNvPr id="4" name="CuadroTexto 3"/>
          <p:cNvSpPr txBox="1"/>
          <p:nvPr/>
        </p:nvSpPr>
        <p:spPr>
          <a:xfrm>
            <a:off x="971600" y="1469280"/>
            <a:ext cx="4867038" cy="523220"/>
          </a:xfrm>
          <a:prstGeom prst="rect">
            <a:avLst/>
          </a:prstGeom>
          <a:noFill/>
        </p:spPr>
        <p:txBody>
          <a:bodyPr wrap="none" rtlCol="0">
            <a:spAutoFit/>
          </a:bodyPr>
          <a:lstStyle/>
          <a:p>
            <a:r>
              <a:rPr lang="ca-ES" sz="2800" dirty="0" err="1">
                <a:solidFill>
                  <a:srgbClr val="FFC000"/>
                </a:solidFill>
              </a:rPr>
              <a:t>Socrata</a:t>
            </a:r>
            <a:r>
              <a:rPr lang="ca-ES" sz="2800" dirty="0">
                <a:solidFill>
                  <a:srgbClr val="FFC000"/>
                </a:solidFill>
              </a:rPr>
              <a:t> : https://socrata.com/</a:t>
            </a:r>
            <a:endParaRPr lang="en-US" sz="2800" dirty="0">
              <a:solidFill>
                <a:srgbClr val="FFC000"/>
              </a:solidFill>
            </a:endParaRPr>
          </a:p>
        </p:txBody>
      </p:sp>
      <p:sp>
        <p:nvSpPr>
          <p:cNvPr id="5" name="CuadroTexto 4"/>
          <p:cNvSpPr txBox="1"/>
          <p:nvPr/>
        </p:nvSpPr>
        <p:spPr>
          <a:xfrm>
            <a:off x="971600" y="2621408"/>
            <a:ext cx="4078361" cy="523220"/>
          </a:xfrm>
          <a:prstGeom prst="rect">
            <a:avLst/>
          </a:prstGeom>
          <a:noFill/>
        </p:spPr>
        <p:txBody>
          <a:bodyPr wrap="none" rtlCol="0">
            <a:spAutoFit/>
          </a:bodyPr>
          <a:lstStyle/>
          <a:p>
            <a:r>
              <a:rPr lang="ca-ES" sz="2800" dirty="0">
                <a:solidFill>
                  <a:srgbClr val="FFC000"/>
                </a:solidFill>
              </a:rPr>
              <a:t>CKAN: http://ckan.org/</a:t>
            </a:r>
            <a:endParaRPr lang="en-US" sz="2800" dirty="0">
              <a:solidFill>
                <a:srgbClr val="FFC000"/>
              </a:solidFill>
            </a:endParaRPr>
          </a:p>
        </p:txBody>
      </p:sp>
      <p:sp>
        <p:nvSpPr>
          <p:cNvPr id="6" name="CuadroTexto 5"/>
          <p:cNvSpPr txBox="1"/>
          <p:nvPr/>
        </p:nvSpPr>
        <p:spPr>
          <a:xfrm>
            <a:off x="948011" y="4005064"/>
            <a:ext cx="7225824" cy="523220"/>
          </a:xfrm>
          <a:prstGeom prst="rect">
            <a:avLst/>
          </a:prstGeom>
          <a:noFill/>
        </p:spPr>
        <p:txBody>
          <a:bodyPr wrap="none" rtlCol="0">
            <a:spAutoFit/>
          </a:bodyPr>
          <a:lstStyle/>
          <a:p>
            <a:r>
              <a:rPr lang="ca-ES" sz="2800" dirty="0" err="1">
                <a:solidFill>
                  <a:srgbClr val="FFC000"/>
                </a:solidFill>
              </a:rPr>
              <a:t>OpenDataSoft</a:t>
            </a:r>
            <a:r>
              <a:rPr lang="ca-ES" sz="2800" dirty="0">
                <a:solidFill>
                  <a:srgbClr val="FFC000"/>
                </a:solidFill>
              </a:rPr>
              <a:t>: https://www.opendatasoft.es/</a:t>
            </a:r>
            <a:endParaRPr lang="en-US" sz="2800" dirty="0">
              <a:solidFill>
                <a:srgbClr val="FFC000"/>
              </a:solidFill>
            </a:endParaRPr>
          </a:p>
        </p:txBody>
      </p:sp>
    </p:spTree>
    <p:extLst>
      <p:ext uri="{BB962C8B-B14F-4D97-AF65-F5344CB8AC3E}">
        <p14:creationId xmlns:p14="http://schemas.microsoft.com/office/powerpoint/2010/main" val="34159896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2"/>
          <p:cNvSpPr txBox="1"/>
          <p:nvPr/>
        </p:nvSpPr>
        <p:spPr>
          <a:xfrm>
            <a:off x="263829" y="374791"/>
            <a:ext cx="7539243"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Plataformas para la publicación de Datos Abiertos (APIS)</a:t>
            </a:r>
          </a:p>
        </p:txBody>
      </p:sp>
      <p:sp>
        <p:nvSpPr>
          <p:cNvPr id="2" name="Rectángulo 1"/>
          <p:cNvSpPr/>
          <p:nvPr/>
        </p:nvSpPr>
        <p:spPr>
          <a:xfrm>
            <a:off x="683568" y="1484784"/>
            <a:ext cx="6912768" cy="2862322"/>
          </a:xfrm>
          <a:prstGeom prst="rect">
            <a:avLst/>
          </a:prstGeom>
        </p:spPr>
        <p:txBody>
          <a:bodyPr wrap="square">
            <a:spAutoFit/>
          </a:bodyPr>
          <a:lstStyle/>
          <a:p>
            <a:r>
              <a:rPr lang="en-US" dirty="0">
                <a:solidFill>
                  <a:srgbClr val="FFC000"/>
                </a:solidFill>
                <a:hlinkClick r:id="rId2"/>
              </a:rPr>
              <a:t>https://public.opendatasoft.com/explore/?sort=modified</a:t>
            </a:r>
            <a:endParaRPr lang="en-US" dirty="0">
              <a:solidFill>
                <a:srgbClr val="FFC000"/>
              </a:solidFill>
            </a:endParaRPr>
          </a:p>
          <a:p>
            <a:endParaRPr lang="en-US" dirty="0">
              <a:solidFill>
                <a:srgbClr val="FFC000"/>
              </a:solidFill>
            </a:endParaRPr>
          </a:p>
          <a:p>
            <a:r>
              <a:rPr lang="en-US" dirty="0">
                <a:solidFill>
                  <a:srgbClr val="FFC000"/>
                </a:solidFill>
                <a:hlinkClick r:id="rId3"/>
              </a:rPr>
              <a:t>https://www.opendatanetwork.com/</a:t>
            </a:r>
            <a:endParaRPr lang="en-US" dirty="0">
              <a:solidFill>
                <a:srgbClr val="FFC000"/>
              </a:solidFill>
            </a:endParaRPr>
          </a:p>
          <a:p>
            <a:endParaRPr lang="ca-ES" dirty="0">
              <a:solidFill>
                <a:srgbClr val="FFC000"/>
              </a:solidFill>
            </a:endParaRPr>
          </a:p>
          <a:p>
            <a:r>
              <a:rPr lang="ca-ES" dirty="0">
                <a:solidFill>
                  <a:srgbClr val="FFC000"/>
                </a:solidFill>
                <a:hlinkClick r:id="rId4"/>
              </a:rPr>
              <a:t>https://dev.socrata.com/consumers/getting-started.html</a:t>
            </a:r>
            <a:endParaRPr lang="ca-ES" dirty="0">
              <a:solidFill>
                <a:srgbClr val="FFC000"/>
              </a:solidFill>
            </a:endParaRPr>
          </a:p>
          <a:p>
            <a:endParaRPr lang="ca-ES" dirty="0">
              <a:solidFill>
                <a:srgbClr val="FFC000"/>
              </a:solidFill>
            </a:endParaRPr>
          </a:p>
          <a:p>
            <a:endParaRPr lang="ca-ES" dirty="0">
              <a:solidFill>
                <a:srgbClr val="FFC000"/>
              </a:solidFill>
            </a:endParaRPr>
          </a:p>
          <a:p>
            <a:r>
              <a:rPr lang="en-US" dirty="0">
                <a:solidFill>
                  <a:srgbClr val="FFC000"/>
                </a:solidFill>
                <a:hlinkClick r:id="rId5"/>
              </a:rPr>
              <a:t>https://dev.socrata.com/foundry/finances.worldbank.org/45tv-a6qy</a:t>
            </a:r>
            <a:endParaRPr lang="en-US" dirty="0">
              <a:solidFill>
                <a:srgbClr val="FFC000"/>
              </a:solidFill>
            </a:endParaRPr>
          </a:p>
          <a:p>
            <a:endParaRPr lang="en-US" dirty="0">
              <a:solidFill>
                <a:srgbClr val="FFC000"/>
              </a:solidFill>
            </a:endParaRPr>
          </a:p>
          <a:p>
            <a:endParaRPr lang="en-US" dirty="0">
              <a:solidFill>
                <a:srgbClr val="FFC000"/>
              </a:solidFill>
            </a:endParaRPr>
          </a:p>
        </p:txBody>
      </p:sp>
    </p:spTree>
    <p:extLst>
      <p:ext uri="{BB962C8B-B14F-4D97-AF65-F5344CB8AC3E}">
        <p14:creationId xmlns:p14="http://schemas.microsoft.com/office/powerpoint/2010/main" val="2986089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Rectangle 2"/>
          <p:cNvSpPr/>
          <p:nvPr/>
        </p:nvSpPr>
        <p:spPr>
          <a:xfrm>
            <a:off x="755576" y="1340768"/>
            <a:ext cx="4572000" cy="4247317"/>
          </a:xfrm>
          <a:prstGeom prst="rect">
            <a:avLst/>
          </a:prstGeom>
        </p:spPr>
        <p:txBody>
          <a:bodyPr>
            <a:spAutoFit/>
          </a:bodyPr>
          <a:lstStyle/>
          <a:p>
            <a:r>
              <a:rPr lang="es-ES_tradnl" dirty="0" err="1">
                <a:solidFill>
                  <a:srgbClr val="FFC000"/>
                </a:solidFill>
              </a:rPr>
              <a:t>OpenStreetMap</a:t>
            </a:r>
            <a:r>
              <a:rPr lang="es-ES_tradnl" dirty="0">
                <a:solidFill>
                  <a:srgbClr val="FFC000"/>
                </a:solidFill>
              </a:rPr>
              <a:t> empezó en 2004 el Reino Unido en respuesta a las duras restricciones de copyright del </a:t>
            </a:r>
            <a:r>
              <a:rPr lang="es-ES_tradnl" dirty="0" err="1">
                <a:solidFill>
                  <a:srgbClr val="FFC000"/>
                </a:solidFill>
              </a:rPr>
              <a:t>Ordnance</a:t>
            </a:r>
            <a:r>
              <a:rPr lang="es-ES_tradnl" dirty="0">
                <a:solidFill>
                  <a:srgbClr val="FFC000"/>
                </a:solidFill>
              </a:rPr>
              <a:t> </a:t>
            </a:r>
            <a:r>
              <a:rPr lang="es-ES_tradnl" dirty="0" err="1">
                <a:solidFill>
                  <a:srgbClr val="FFC000"/>
                </a:solidFill>
              </a:rPr>
              <a:t>Survey</a:t>
            </a:r>
            <a:r>
              <a:rPr lang="es-ES_tradnl" dirty="0">
                <a:solidFill>
                  <a:srgbClr val="FFC000"/>
                </a:solidFill>
              </a:rPr>
              <a:t>.</a:t>
            </a:r>
          </a:p>
          <a:p>
            <a:endParaRPr lang="es-ES_tradnl" dirty="0">
              <a:solidFill>
                <a:srgbClr val="FFC000"/>
              </a:solidFill>
            </a:endParaRPr>
          </a:p>
          <a:p>
            <a:r>
              <a:rPr lang="es-ES_tradnl" dirty="0">
                <a:solidFill>
                  <a:srgbClr val="FFC000"/>
                </a:solidFill>
              </a:rPr>
              <a:t>Es un proyecto colaborativo para crear mapas libres y editables.</a:t>
            </a:r>
          </a:p>
          <a:p>
            <a:endParaRPr lang="es-ES_tradnl" dirty="0">
              <a:solidFill>
                <a:srgbClr val="FFC000"/>
              </a:solidFill>
            </a:endParaRPr>
          </a:p>
          <a:p>
            <a:r>
              <a:rPr lang="es-ES_tradnl" dirty="0">
                <a:solidFill>
                  <a:srgbClr val="FFC000"/>
                </a:solidFill>
              </a:rPr>
              <a:t>Los mapas se crean utilizando información geográfica capturada con dispositivos GPS móviles, </a:t>
            </a:r>
            <a:r>
              <a:rPr lang="es-ES_tradnl" dirty="0" err="1">
                <a:solidFill>
                  <a:srgbClr val="FFC000"/>
                </a:solidFill>
              </a:rPr>
              <a:t>ortofotografías</a:t>
            </a:r>
            <a:r>
              <a:rPr lang="es-ES_tradnl" dirty="0">
                <a:solidFill>
                  <a:srgbClr val="FFC000"/>
                </a:solidFill>
              </a:rPr>
              <a:t> y otras fuentes libres. Esta cartografía, tanto las imágenes creadas como los datos vectoriales almacenados en su base de datos, se distribuye bajo licencia abierta Licencia Abierta de Bases de Datos (en inglés </a:t>
            </a:r>
            <a:r>
              <a:rPr lang="es-ES_tradnl" dirty="0" err="1">
                <a:solidFill>
                  <a:srgbClr val="FFC000"/>
                </a:solidFill>
              </a:rPr>
              <a:t>ODbL</a:t>
            </a:r>
            <a:r>
              <a:rPr lang="es-ES_tradnl" dirty="0">
                <a:solidFill>
                  <a:srgbClr val="FFC000"/>
                </a:solidFill>
              </a:rPr>
              <a:t>).(</a:t>
            </a:r>
            <a:r>
              <a:rPr lang="es-ES_tradnl" dirty="0" err="1">
                <a:solidFill>
                  <a:srgbClr val="FFC000"/>
                </a:solidFill>
              </a:rPr>
              <a:t>wikipedia</a:t>
            </a:r>
            <a:r>
              <a:rPr lang="es-ES_tradnl" dirty="0">
                <a:solidFill>
                  <a:srgbClr val="FFC000"/>
                </a:solidFill>
              </a:rPr>
              <a:t>)</a:t>
            </a:r>
          </a:p>
        </p:txBody>
      </p:sp>
      <p:sp>
        <p:nvSpPr>
          <p:cNvPr id="4" name="Rectangle 3"/>
          <p:cNvSpPr/>
          <p:nvPr/>
        </p:nvSpPr>
        <p:spPr>
          <a:xfrm>
            <a:off x="5547648" y="4725144"/>
            <a:ext cx="3328475" cy="369332"/>
          </a:xfrm>
          <a:prstGeom prst="rect">
            <a:avLst/>
          </a:prstGeom>
        </p:spPr>
        <p:txBody>
          <a:bodyPr wrap="none">
            <a:spAutoFit/>
          </a:bodyPr>
          <a:lstStyle/>
          <a:p>
            <a:r>
              <a:rPr lang="es-ES_tradnl" dirty="0">
                <a:solidFill>
                  <a:srgbClr val="FFC000"/>
                </a:solidFill>
              </a:rPr>
              <a:t>https://www.openstreetmap.org</a:t>
            </a:r>
          </a:p>
        </p:txBody>
      </p:sp>
      <p:pic>
        <p:nvPicPr>
          <p:cNvPr id="1028" name="Picture 4" descr="http://www.galpon.org/sites/www.galpon.org/files/image/miguelbf/256px-openstreetmap_logo.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8144" y="2132856"/>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2274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8629" y="2708920"/>
            <a:ext cx="4114800" cy="31146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829" y="2708920"/>
            <a:ext cx="3897313" cy="31146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Rectangle 4"/>
          <p:cNvSpPr/>
          <p:nvPr/>
        </p:nvSpPr>
        <p:spPr>
          <a:xfrm>
            <a:off x="3174276" y="1124744"/>
            <a:ext cx="2792046" cy="369332"/>
          </a:xfrm>
          <a:prstGeom prst="rect">
            <a:avLst/>
          </a:prstGeom>
        </p:spPr>
        <p:txBody>
          <a:bodyPr wrap="none">
            <a:spAutoFit/>
          </a:bodyPr>
          <a:lstStyle/>
          <a:p>
            <a:r>
              <a:rPr lang="es-ES" b="1" dirty="0"/>
              <a:t>Terremoto de Haití de 2010</a:t>
            </a:r>
          </a:p>
        </p:txBody>
      </p:sp>
      <p:sp>
        <p:nvSpPr>
          <p:cNvPr id="6" name="TextBox 5"/>
          <p:cNvSpPr txBox="1"/>
          <p:nvPr/>
        </p:nvSpPr>
        <p:spPr>
          <a:xfrm>
            <a:off x="1865178" y="5877272"/>
            <a:ext cx="694614" cy="369332"/>
          </a:xfrm>
          <a:prstGeom prst="rect">
            <a:avLst/>
          </a:prstGeom>
          <a:noFill/>
        </p:spPr>
        <p:txBody>
          <a:bodyPr wrap="none" rtlCol="0">
            <a:spAutoFit/>
          </a:bodyPr>
          <a:lstStyle/>
          <a:p>
            <a:r>
              <a:rPr lang="es-ES_tradnl" dirty="0"/>
              <a:t>antes</a:t>
            </a:r>
          </a:p>
        </p:txBody>
      </p:sp>
      <p:sp>
        <p:nvSpPr>
          <p:cNvPr id="7" name="TextBox 6"/>
          <p:cNvSpPr txBox="1"/>
          <p:nvPr/>
        </p:nvSpPr>
        <p:spPr>
          <a:xfrm>
            <a:off x="6034123" y="5898030"/>
            <a:ext cx="960519" cy="369332"/>
          </a:xfrm>
          <a:prstGeom prst="rect">
            <a:avLst/>
          </a:prstGeom>
          <a:noFill/>
        </p:spPr>
        <p:txBody>
          <a:bodyPr wrap="none" rtlCol="0">
            <a:spAutoFit/>
          </a:bodyPr>
          <a:lstStyle/>
          <a:p>
            <a:r>
              <a:rPr lang="es-ES_tradnl" dirty="0"/>
              <a:t>después</a:t>
            </a:r>
          </a:p>
        </p:txBody>
      </p:sp>
    </p:spTree>
    <p:extLst>
      <p:ext uri="{BB962C8B-B14F-4D97-AF65-F5344CB8AC3E}">
        <p14:creationId xmlns:p14="http://schemas.microsoft.com/office/powerpoint/2010/main" val="1562432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528381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“Otros“ Datos Abiertos: </a:t>
            </a:r>
            <a:r>
              <a:rPr lang="es-ES_tradnl" sz="2000" b="1" u="sng" dirty="0" err="1">
                <a:solidFill>
                  <a:srgbClr val="000000"/>
                </a:solidFill>
                <a:latin typeface="Tahoma" panose="020B0604030504040204" pitchFamily="34" charset="0"/>
                <a:ea typeface="Tahoma" panose="020B0604030504040204" pitchFamily="34" charset="0"/>
                <a:cs typeface="Tahoma" panose="020B0604030504040204" pitchFamily="34" charset="0"/>
              </a:rPr>
              <a:t>OpenStreetMap</a:t>
            </a:r>
            <a:endPar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Box 2"/>
          <p:cNvSpPr txBox="1"/>
          <p:nvPr/>
        </p:nvSpPr>
        <p:spPr>
          <a:xfrm>
            <a:off x="584972" y="1340768"/>
            <a:ext cx="8424936" cy="4247317"/>
          </a:xfrm>
          <a:prstGeom prst="rect">
            <a:avLst/>
          </a:prstGeom>
          <a:noFill/>
        </p:spPr>
        <p:txBody>
          <a:bodyPr wrap="square" rtlCol="0">
            <a:spAutoFit/>
          </a:bodyPr>
          <a:lstStyle/>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Cualquier dato de OSM puede ser descargado y reutilizado</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Cobertura mundial</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Muchas empresas  han creado un modelo de negocio basado en estos datos.</a:t>
            </a:r>
          </a:p>
          <a:p>
            <a:pPr marL="285750"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Modelo de datos flexible</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Los </a:t>
            </a:r>
            <a:r>
              <a:rPr lang="es-ES_tradnl" b="1" dirty="0">
                <a:latin typeface="Tahoma" panose="020B0604030504040204" pitchFamily="34" charset="0"/>
                <a:ea typeface="Tahoma" panose="020B0604030504040204" pitchFamily="34" charset="0"/>
                <a:cs typeface="Tahoma" panose="020B0604030504040204" pitchFamily="34" charset="0"/>
              </a:rPr>
              <a:t>nodos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nodes</a:t>
            </a:r>
            <a:r>
              <a:rPr lang="es-ES_tradnl" dirty="0">
                <a:latin typeface="Tahoma" panose="020B0604030504040204" pitchFamily="34" charset="0"/>
                <a:ea typeface="Tahoma" panose="020B0604030504040204" pitchFamily="34" charset="0"/>
                <a:cs typeface="Tahoma" panose="020B0604030504040204" pitchFamily="34" charset="0"/>
              </a:rPr>
              <a:t>). Son puntos que recogen una posición geográfica dada.</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vías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ways</a:t>
            </a:r>
            <a:r>
              <a:rPr lang="es-ES_tradnl" dirty="0">
                <a:latin typeface="Tahoma" panose="020B0604030504040204" pitchFamily="34" charset="0"/>
                <a:ea typeface="Tahoma" panose="020B0604030504040204" pitchFamily="34" charset="0"/>
                <a:cs typeface="Tahoma" panose="020B0604030504040204" pitchFamily="34" charset="0"/>
              </a:rPr>
              <a:t>). Son una lista ordenada de nodos que representa una </a:t>
            </a:r>
            <a:r>
              <a:rPr lang="es-ES_tradnl" dirty="0" err="1">
                <a:latin typeface="Tahoma" panose="020B0604030504040204" pitchFamily="34" charset="0"/>
                <a:ea typeface="Tahoma" panose="020B0604030504040204" pitchFamily="34" charset="0"/>
                <a:cs typeface="Tahoma" panose="020B0604030504040204" pitchFamily="34" charset="0"/>
              </a:rPr>
              <a:t>linia</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dirty="0" err="1">
                <a:latin typeface="Tahoma" panose="020B0604030504040204" pitchFamily="34" charset="0"/>
                <a:ea typeface="Tahoma" panose="020B0604030504040204" pitchFamily="34" charset="0"/>
                <a:cs typeface="Tahoma" panose="020B0604030504040204" pitchFamily="34" charset="0"/>
              </a:rPr>
              <a:t>opoligono</a:t>
            </a:r>
            <a:r>
              <a:rPr lang="es-ES_tradnl" dirty="0">
                <a:latin typeface="Tahoma" panose="020B0604030504040204" pitchFamily="34" charset="0"/>
                <a:ea typeface="Tahoma" panose="020B0604030504040204" pitchFamily="34" charset="0"/>
                <a:cs typeface="Tahoma" panose="020B0604030504040204" pitchFamily="34" charset="0"/>
              </a:rPr>
              <a:t>(cuando una </a:t>
            </a:r>
            <a:r>
              <a:rPr lang="es-ES_tradnl" dirty="0" err="1">
                <a:latin typeface="Tahoma" panose="020B0604030504040204" pitchFamily="34" charset="0"/>
                <a:ea typeface="Tahoma" panose="020B0604030504040204" pitchFamily="34" charset="0"/>
                <a:cs typeface="Tahoma" panose="020B0604030504040204" pitchFamily="34" charset="0"/>
              </a:rPr>
              <a:t>polilínea</a:t>
            </a:r>
            <a:r>
              <a:rPr lang="es-ES_tradnl" dirty="0">
                <a:latin typeface="Tahoma" panose="020B0604030504040204" pitchFamily="34" charset="0"/>
                <a:ea typeface="Tahoma" panose="020B0604030504040204" pitchFamily="34" charset="0"/>
                <a:cs typeface="Tahoma" panose="020B0604030504040204" pitchFamily="34" charset="0"/>
              </a:rPr>
              <a:t> empieza y finaliza en el mismo punto).</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relaciones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relations</a:t>
            </a:r>
            <a:r>
              <a:rPr lang="es-ES_tradnl" dirty="0">
                <a:latin typeface="Tahoma" panose="020B0604030504040204" pitchFamily="34" charset="0"/>
                <a:ea typeface="Tahoma" panose="020B0604030504040204" pitchFamily="34" charset="0"/>
                <a:cs typeface="Tahoma" panose="020B0604030504040204" pitchFamily="34" charset="0"/>
              </a:rPr>
              <a:t>). Son grupos de nodos, vías y otras relaciones a las que se pueden asignar determinadas propiedades comunes. </a:t>
            </a:r>
          </a:p>
          <a:p>
            <a:pPr marL="742950" lvl="1" indent="-285750">
              <a:buFont typeface="Arial" panose="020B0604020202020204" pitchFamily="34" charset="0"/>
              <a:buChar char="•"/>
            </a:pPr>
            <a:r>
              <a:rPr lang="es-ES_tradnl" dirty="0">
                <a:latin typeface="Tahoma" panose="020B0604030504040204" pitchFamily="34" charset="0"/>
                <a:ea typeface="Tahoma" panose="020B0604030504040204" pitchFamily="34" charset="0"/>
                <a:cs typeface="Tahoma" panose="020B0604030504040204" pitchFamily="34" charset="0"/>
              </a:rPr>
              <a:t>Las </a:t>
            </a:r>
            <a:r>
              <a:rPr lang="es-ES_tradnl" b="1" dirty="0">
                <a:latin typeface="Tahoma" panose="020B0604030504040204" pitchFamily="34" charset="0"/>
                <a:ea typeface="Tahoma" panose="020B0604030504040204" pitchFamily="34" charset="0"/>
                <a:cs typeface="Tahoma" panose="020B0604030504040204" pitchFamily="34" charset="0"/>
              </a:rPr>
              <a:t>etiquetas</a:t>
            </a:r>
            <a:r>
              <a:rPr lang="es-ES_tradnl" dirty="0">
                <a:latin typeface="Tahoma" panose="020B0604030504040204" pitchFamily="34" charset="0"/>
                <a:ea typeface="Tahoma" panose="020B0604030504040204" pitchFamily="34" charset="0"/>
                <a:cs typeface="Tahoma" panose="020B0604030504040204" pitchFamily="34" charset="0"/>
              </a:rPr>
              <a:t> (</a:t>
            </a:r>
            <a:r>
              <a:rPr lang="es-ES_tradnl" i="1" dirty="0" err="1">
                <a:latin typeface="Tahoma" panose="020B0604030504040204" pitchFamily="34" charset="0"/>
                <a:ea typeface="Tahoma" panose="020B0604030504040204" pitchFamily="34" charset="0"/>
                <a:cs typeface="Tahoma" panose="020B0604030504040204" pitchFamily="34" charset="0"/>
              </a:rPr>
              <a:t>tags</a:t>
            </a:r>
            <a:r>
              <a:rPr lang="es-ES_tradnl" dirty="0">
                <a:latin typeface="Tahoma" panose="020B0604030504040204" pitchFamily="34" charset="0"/>
                <a:ea typeface="Tahoma" panose="020B0604030504040204" pitchFamily="34" charset="0"/>
                <a:cs typeface="Tahoma" panose="020B0604030504040204" pitchFamily="34" charset="0"/>
              </a:rPr>
              <a:t>). Se pueden asignar a nodos, caminos o relaciones y constan de una clave (</a:t>
            </a:r>
            <a:r>
              <a:rPr lang="es-ES_tradnl" i="1" dirty="0" err="1">
                <a:latin typeface="Tahoma" panose="020B0604030504040204" pitchFamily="34" charset="0"/>
                <a:ea typeface="Tahoma" panose="020B0604030504040204" pitchFamily="34" charset="0"/>
                <a:cs typeface="Tahoma" panose="020B0604030504040204" pitchFamily="34" charset="0"/>
              </a:rPr>
              <a:t>key</a:t>
            </a:r>
            <a:r>
              <a:rPr lang="es-ES_tradnl" dirty="0">
                <a:latin typeface="Tahoma" panose="020B0604030504040204" pitchFamily="34" charset="0"/>
                <a:ea typeface="Tahoma" panose="020B0604030504040204" pitchFamily="34" charset="0"/>
                <a:cs typeface="Tahoma" panose="020B0604030504040204" pitchFamily="34" charset="0"/>
              </a:rPr>
              <a:t>) y de un valor (</a:t>
            </a:r>
            <a:r>
              <a:rPr lang="es-ES_tradnl" i="1" dirty="0" err="1">
                <a:latin typeface="Tahoma" panose="020B0604030504040204" pitchFamily="34" charset="0"/>
                <a:ea typeface="Tahoma" panose="020B0604030504040204" pitchFamily="34" charset="0"/>
                <a:cs typeface="Tahoma" panose="020B0604030504040204" pitchFamily="34" charset="0"/>
              </a:rPr>
              <a:t>value</a:t>
            </a:r>
            <a:r>
              <a:rPr lang="es-ES_tradnl" dirty="0">
                <a:latin typeface="Tahoma" panose="020B0604030504040204" pitchFamily="34" charset="0"/>
                <a:ea typeface="Tahoma" panose="020B0604030504040204" pitchFamily="34" charset="0"/>
                <a:cs typeface="Tahoma" panose="020B0604030504040204" pitchFamily="34" charset="0"/>
              </a:rPr>
              <a:t>). Por ejemplo: </a:t>
            </a:r>
            <a:r>
              <a:rPr lang="es-ES_tradnl" dirty="0" err="1">
                <a:latin typeface="Tahoma" panose="020B0604030504040204" pitchFamily="34" charset="0"/>
                <a:ea typeface="Tahoma" panose="020B0604030504040204" pitchFamily="34" charset="0"/>
                <a:cs typeface="Tahoma" panose="020B0604030504040204" pitchFamily="34" charset="0"/>
              </a:rPr>
              <a:t>highway</a:t>
            </a:r>
            <a:r>
              <a:rPr lang="es-ES_tradnl" dirty="0">
                <a:latin typeface="Tahoma" panose="020B0604030504040204" pitchFamily="34" charset="0"/>
                <a:ea typeface="Tahoma" panose="020B0604030504040204" pitchFamily="34" charset="0"/>
                <a:cs typeface="Tahoma" panose="020B0604030504040204" pitchFamily="34" charset="0"/>
              </a:rPr>
              <a:t>=</a:t>
            </a:r>
            <a:r>
              <a:rPr lang="es-ES_tradnl" dirty="0" err="1">
                <a:latin typeface="Tahoma" panose="020B0604030504040204" pitchFamily="34" charset="0"/>
                <a:ea typeface="Tahoma" panose="020B0604030504040204" pitchFamily="34" charset="0"/>
                <a:cs typeface="Tahoma" panose="020B0604030504040204" pitchFamily="34" charset="0"/>
              </a:rPr>
              <a:t>trunk</a:t>
            </a:r>
            <a:endParaRPr lang="es-ES_tradnl"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s-ES_tradnl" dirty="0"/>
          </a:p>
        </p:txBody>
      </p:sp>
    </p:spTree>
    <p:extLst>
      <p:ext uri="{BB962C8B-B14F-4D97-AF65-F5344CB8AC3E}">
        <p14:creationId xmlns:p14="http://schemas.microsoft.com/office/powerpoint/2010/main" val="15406454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275856" y="692696"/>
            <a:ext cx="4896544" cy="4536504"/>
          </a:xfrm>
          <a:prstGeom prst="ellipse">
            <a:avLst/>
          </a:prstGeom>
          <a:solidFill>
            <a:srgbClr val="FF0000">
              <a:alpha val="37000"/>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solidFill>
                  <a:srgbClr val="FFC000"/>
                </a:solidFill>
              </a:rPr>
              <a:t>La WEB (Geo) Programable</a:t>
            </a:r>
          </a:p>
        </p:txBody>
      </p:sp>
      <p:sp>
        <p:nvSpPr>
          <p:cNvPr id="3" name="Line Callout 3 2"/>
          <p:cNvSpPr/>
          <p:nvPr/>
        </p:nvSpPr>
        <p:spPr>
          <a:xfrm>
            <a:off x="6372200" y="5180298"/>
            <a:ext cx="2088232" cy="1321939"/>
          </a:xfrm>
          <a:prstGeom prst="borderCallout3">
            <a:avLst>
              <a:gd name="adj1" fmla="val 49741"/>
              <a:gd name="adj2" fmla="val -2394"/>
              <a:gd name="adj3" fmla="val 44431"/>
              <a:gd name="adj4" fmla="val -16664"/>
              <a:gd name="adj5" fmla="val 16351"/>
              <a:gd name="adj6" fmla="val -52436"/>
              <a:gd name="adj7" fmla="val -135"/>
              <a:gd name="adj8" fmla="val -44818"/>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400" dirty="0">
                <a:solidFill>
                  <a:srgbClr val="FFC000"/>
                </a:solidFill>
              </a:rPr>
              <a:t>Librerías (API)</a:t>
            </a:r>
          </a:p>
          <a:p>
            <a:pPr algn="ctr"/>
            <a:r>
              <a:rPr lang="es-ES_tradnl" sz="1400" dirty="0">
                <a:solidFill>
                  <a:srgbClr val="FFC000"/>
                </a:solidFill>
              </a:rPr>
              <a:t>Geo servicios</a:t>
            </a:r>
          </a:p>
          <a:p>
            <a:pPr algn="ctr"/>
            <a:r>
              <a:rPr lang="es-ES_tradnl" sz="1400" dirty="0">
                <a:solidFill>
                  <a:srgbClr val="FFC000"/>
                </a:solidFill>
              </a:rPr>
              <a:t>Software</a:t>
            </a:r>
          </a:p>
        </p:txBody>
      </p:sp>
      <p:sp>
        <p:nvSpPr>
          <p:cNvPr id="4" name="TextBox 3"/>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4272166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3829" y="1124744"/>
            <a:ext cx="7406849" cy="738664"/>
          </a:xfrm>
          <a:prstGeom prst="rect">
            <a:avLst/>
          </a:prstGeom>
          <a:noFill/>
        </p:spPr>
        <p:txBody>
          <a:bodyPr wrap="square">
            <a:spAutoFit/>
          </a:bodyPr>
          <a:lstStyle/>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Conjunto heterogéneo de servicios en forma de API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Application</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Programming</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Interface) </a:t>
            </a:r>
          </a:p>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que pueden ser invocados vía HTTP . Cuando una aplicación utiliza varias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API's</a:t>
            </a:r>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 </a:t>
            </a:r>
          </a:p>
          <a:p>
            <a:r>
              <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rPr>
              <a:t>Es denominada como un </a:t>
            </a:r>
            <a:r>
              <a:rPr lang="es-ES" altLang="ca-ES" sz="1400" dirty="0" err="1">
                <a:solidFill>
                  <a:srgbClr val="FFC000"/>
                </a:solidFill>
                <a:latin typeface="Tahoma" panose="020B0604030504040204" pitchFamily="34" charset="0"/>
                <a:ea typeface="Tahoma" panose="020B0604030504040204" pitchFamily="34" charset="0"/>
                <a:cs typeface="Tahoma" panose="020B0604030504040204" pitchFamily="34" charset="0"/>
              </a:rPr>
              <a:t>Mashup</a:t>
            </a:r>
            <a:endParaRPr lang="es-ES" altLang="ca-ES" sz="14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 Box 2"/>
          <p:cNvSpPr txBox="1">
            <a:spLocks noChangeArrowheads="1"/>
          </p:cNvSpPr>
          <p:nvPr/>
        </p:nvSpPr>
        <p:spPr bwMode="auto">
          <a:xfrm>
            <a:off x="179513" y="5929097"/>
            <a:ext cx="8964488"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5400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*Interfaz de programación de aplicaciones o API (del inglés </a:t>
            </a:r>
            <a:r>
              <a:rPr lang="es-ES" altLang="ca-ES" sz="900" dirty="0" err="1">
                <a:solidFill>
                  <a:srgbClr val="FFC000"/>
                </a:solidFill>
                <a:latin typeface="Tahoma" panose="020B0604030504040204" pitchFamily="34" charset="0"/>
                <a:ea typeface="Tahoma" panose="020B0604030504040204" pitchFamily="34" charset="0"/>
                <a:cs typeface="Tahoma" panose="020B0604030504040204" pitchFamily="34" charset="0"/>
              </a:rPr>
              <a:t>Application</a:t>
            </a: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altLang="ca-ES" sz="900" dirty="0" err="1">
                <a:solidFill>
                  <a:srgbClr val="FFC000"/>
                </a:solidFill>
                <a:latin typeface="Tahoma" panose="020B0604030504040204" pitchFamily="34" charset="0"/>
                <a:ea typeface="Tahoma" panose="020B0604030504040204" pitchFamily="34" charset="0"/>
                <a:cs typeface="Tahoma" panose="020B0604030504040204" pitchFamily="34" charset="0"/>
              </a:rPr>
              <a:t>Programming</a:t>
            </a:r>
            <a:r>
              <a:rPr lang="es-ES" altLang="ca-ES" sz="900" dirty="0">
                <a:solidFill>
                  <a:srgbClr val="FFC000"/>
                </a:solidFill>
                <a:latin typeface="Tahoma" panose="020B0604030504040204" pitchFamily="34" charset="0"/>
                <a:ea typeface="Tahoma" panose="020B0604030504040204" pitchFamily="34" charset="0"/>
                <a:cs typeface="Tahoma" panose="020B0604030504040204" pitchFamily="34" charset="0"/>
              </a:rPr>
              <a:t> Interface ) es el conjunto de funciones y procedimientos (o métodos , en la programación orientada a objetos ) que ofrece cierta biblioteca para ser utilizado por otro software como una capa de abstracción. Son usadas generalmente en las bibliotecas (también denominadas comúnmente "librerías"). Fuente: Wikipedia</a:t>
            </a:r>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896065"/>
            <a:ext cx="3357562" cy="3598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1960" y="2484233"/>
            <a:ext cx="3662363" cy="242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2164808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36375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000000"/>
                </a:solidFill>
                <a:latin typeface="Tahoma" panose="020B0604030504040204" pitchFamily="34" charset="0"/>
                <a:ea typeface="Tahoma" panose="020B0604030504040204" pitchFamily="34" charset="0"/>
                <a:cs typeface="Tahoma" panose="020B0604030504040204" pitchFamily="34" charset="0"/>
              </a:rPr>
              <a:t>La web programable (Geo)</a:t>
            </a:r>
          </a:p>
        </p:txBody>
      </p:sp>
      <p:sp>
        <p:nvSpPr>
          <p:cNvPr id="3" name="Rectangle 2"/>
          <p:cNvSpPr/>
          <p:nvPr/>
        </p:nvSpPr>
        <p:spPr>
          <a:xfrm>
            <a:off x="2092275" y="5877272"/>
            <a:ext cx="4572000" cy="430887"/>
          </a:xfrm>
          <a:prstGeom prst="rect">
            <a:avLst/>
          </a:prstGeom>
        </p:spPr>
        <p:txBody>
          <a:bodyPr>
            <a:spAutoFit/>
          </a:bodyPr>
          <a:lstStyle/>
          <a:p>
            <a:r>
              <a:rPr lang="es-ES_tradnl" sz="1100" dirty="0">
                <a:latin typeface="Tahoma" panose="020B0604030504040204" pitchFamily="34" charset="0"/>
                <a:ea typeface="Tahoma" panose="020B0604030504040204" pitchFamily="34" charset="0"/>
                <a:cs typeface="Tahoma" panose="020B0604030504040204" pitchFamily="34" charset="0"/>
                <a:hlinkClick r:id="rId2"/>
              </a:rPr>
              <a:t>http://www.programmableweb.com/category/all/apis?category=19978</a:t>
            </a:r>
            <a:endParaRPr lang="es-ES_tradnl" sz="1100" dirty="0">
              <a:latin typeface="Tahoma" panose="020B0604030504040204" pitchFamily="34" charset="0"/>
              <a:ea typeface="Tahoma" panose="020B0604030504040204" pitchFamily="34" charset="0"/>
              <a:cs typeface="Tahoma" panose="020B0604030504040204" pitchFamily="34" charset="0"/>
            </a:endParaRPr>
          </a:p>
          <a:p>
            <a:endParaRPr lang="es-ES_tradnl" sz="1100" dirty="0">
              <a:latin typeface="Tahoma" panose="020B0604030504040204" pitchFamily="34" charset="0"/>
              <a:ea typeface="Tahoma" panose="020B0604030504040204" pitchFamily="34" charset="0"/>
              <a:cs typeface="Tahoma" panose="020B0604030504040204" pitchFamily="34" charset="0"/>
            </a:endParaRPr>
          </a:p>
        </p:txBody>
      </p:sp>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980728"/>
            <a:ext cx="7318664" cy="47525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92979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440567" y="126876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Mapa y foto de referencia de todo el mundo</a:t>
            </a: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Geocodificación</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Routing</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Gazzeter</a:t>
            </a:r>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Conexión a geo servicios de terceros</a:t>
            </a: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Funciones SIG</a:t>
            </a: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Integración de datos propios</a:t>
            </a:r>
          </a:p>
          <a:p>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(Todo con JavaScript)</a:t>
            </a:r>
          </a:p>
          <a:p>
            <a:endParaRPr lang="es-ES_tradnl" altLang="ca-ES" sz="18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itle 1"/>
          <p:cNvSpPr txBox="1">
            <a:spLocks/>
          </p:cNvSpPr>
          <p:nvPr/>
        </p:nvSpPr>
        <p:spPr>
          <a:xfrm>
            <a:off x="1331640" y="397346"/>
            <a:ext cx="8229600" cy="9906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1800" dirty="0">
                <a:latin typeface="Tahoma" panose="020B0604030504040204" pitchFamily="34" charset="0"/>
                <a:ea typeface="Tahoma" panose="020B0604030504040204" pitchFamily="34" charset="0"/>
                <a:cs typeface="Tahoma" panose="020B0604030504040204" pitchFamily="34" charset="0"/>
              </a:rPr>
              <a:t>Que ofrecen estas librerías</a:t>
            </a:r>
          </a:p>
        </p:txBody>
      </p:sp>
      <p:sp>
        <p:nvSpPr>
          <p:cNvPr id="4" name="TextBox 3"/>
          <p:cNvSpPr txBox="1"/>
          <p:nvPr/>
        </p:nvSpPr>
        <p:spPr>
          <a:xfrm>
            <a:off x="263829" y="374791"/>
            <a:ext cx="363753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 (Geo)</a:t>
            </a:r>
          </a:p>
        </p:txBody>
      </p:sp>
    </p:spTree>
    <p:extLst>
      <p:ext uri="{BB962C8B-B14F-4D97-AF65-F5344CB8AC3E}">
        <p14:creationId xmlns:p14="http://schemas.microsoft.com/office/powerpoint/2010/main" val="37997274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725" y="1690688"/>
            <a:ext cx="7988300" cy="428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 name="Text Box 2"/>
          <p:cNvSpPr txBox="1">
            <a:spLocks noChangeArrowheads="1"/>
          </p:cNvSpPr>
          <p:nvPr/>
        </p:nvSpPr>
        <p:spPr bwMode="auto">
          <a:xfrm>
            <a:off x="1173163" y="6624638"/>
            <a:ext cx="2495550"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5400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sz="1000">
                <a:solidFill>
                  <a:srgbClr val="FFC000"/>
                </a:solidFill>
              </a:rPr>
              <a:t>Fuente:</a:t>
            </a:r>
            <a:r>
              <a:rPr lang="en-US" altLang="ca-ES" sz="1000">
                <a:solidFill>
                  <a:srgbClr val="FFC000"/>
                </a:solidFill>
              </a:rPr>
              <a:t>John Musser, ProgrammableWeb</a:t>
            </a:r>
          </a:p>
        </p:txBody>
      </p:sp>
      <p:sp>
        <p:nvSpPr>
          <p:cNvPr id="4" name="Text Box 3"/>
          <p:cNvSpPr txBox="1">
            <a:spLocks noChangeArrowheads="1"/>
          </p:cNvSpPr>
          <p:nvPr/>
        </p:nvSpPr>
        <p:spPr bwMode="auto">
          <a:xfrm>
            <a:off x="3007475" y="1146175"/>
            <a:ext cx="4062413" cy="35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60840" rIns="90000" bIns="45000"/>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eaLnBrk="1">
              <a:buClrTx/>
              <a:buFontTx/>
              <a:buNone/>
            </a:pPr>
            <a:r>
              <a:rPr lang="es-ES" altLang="ca-ES" b="1" dirty="0">
                <a:solidFill>
                  <a:srgbClr val="FFC000"/>
                </a:solidFill>
              </a:rPr>
              <a:t>Evolución número de </a:t>
            </a:r>
            <a:r>
              <a:rPr lang="es-ES" altLang="ca-ES" b="1" dirty="0" err="1">
                <a:solidFill>
                  <a:srgbClr val="FFC000"/>
                </a:solidFill>
              </a:rPr>
              <a:t>API,s</a:t>
            </a:r>
            <a:r>
              <a:rPr lang="es-ES" altLang="ca-ES" b="1" dirty="0">
                <a:solidFill>
                  <a:srgbClr val="FFC000"/>
                </a:solidFill>
              </a:rPr>
              <a:t> abiertas</a:t>
            </a:r>
          </a:p>
        </p:txBody>
      </p:sp>
      <p:sp>
        <p:nvSpPr>
          <p:cNvPr id="5" name="TextBox 4"/>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3796180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7544" y="332655"/>
            <a:ext cx="7488832" cy="5632311"/>
          </a:xfrm>
          <a:prstGeom prst="rect">
            <a:avLst/>
          </a:prstGeom>
        </p:spPr>
        <p:txBody>
          <a:bodyPr wrap="square">
            <a:spAutoFit/>
          </a:bodyPr>
          <a:lstStyle/>
          <a:p>
            <a:pPr>
              <a:spcAft>
                <a:spcPct val="0"/>
              </a:spcAft>
            </a:pPr>
            <a:r>
              <a:rPr lang="es-ES" altLang="ca-ES"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RESULTADOS</a:t>
            </a:r>
          </a:p>
          <a:p>
            <a:pPr>
              <a:spcAft>
                <a:spcPct val="0"/>
              </a:spcAft>
            </a:pPr>
            <a:endPar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pPr>
            <a:endPar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pPr>
            <a:endPar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pPr>
            <a:endParaRPr lang="es-ES"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Conocimiento y práctica de lenguajes de programación.</a:t>
            </a:r>
          </a:p>
          <a:p>
            <a:pPr>
              <a:spcAft>
                <a:spcPct val="0"/>
              </a:spcAft>
              <a:buSzPct val="45000"/>
            </a:pPr>
            <a:endPar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Capacidad  para definir funcionalidades de una aplicación SIG y publicación Web.</a:t>
            </a:r>
          </a:p>
          <a:p>
            <a:pPr>
              <a:spcAft>
                <a:spcPct val="0"/>
              </a:spcAft>
              <a:buSzPct val="45000"/>
            </a:pPr>
            <a:endPar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Capacidad  de análisis y síntesis de problemas vinculados con la publicación de datos.</a:t>
            </a:r>
          </a:p>
          <a:p>
            <a:pPr>
              <a:spcAft>
                <a:spcPct val="0"/>
              </a:spcAft>
              <a:buSzPct val="45000"/>
            </a:pPr>
            <a:endPar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spcAft>
                <a:spcPct val="0"/>
              </a:spcAft>
              <a:buSzPct val="45000"/>
              <a:buFont typeface="Wingdings" charset="2"/>
              <a:buChar char=""/>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Habilidad en la utilización de servidores de mapas libres y clientes Web.</a:t>
            </a:r>
          </a:p>
          <a:p>
            <a:pPr>
              <a:spcAft>
                <a:spcPct val="0"/>
              </a:spcAft>
              <a:buSzPct val="45000"/>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 </a:t>
            </a:r>
          </a:p>
          <a:p>
            <a:pPr>
              <a:spcAft>
                <a:spcPct val="0"/>
              </a:spcAft>
              <a:buSzPct val="45000"/>
              <a:buFont typeface="Wingdings" charset="2"/>
              <a:buChar char=""/>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Conocimientos genéricos sobre tecnologías de interoperabilidad, estándares y  formatos.</a:t>
            </a:r>
          </a:p>
        </p:txBody>
      </p:sp>
      <p:pic>
        <p:nvPicPr>
          <p:cNvPr id="3074" name="Picture 2"/>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444208" y="332655"/>
            <a:ext cx="1636912" cy="12276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64515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503238" y="-242888"/>
            <a:ext cx="9070975" cy="157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algn="ctr" eaLnBrk="1" hangingPunct="1">
              <a:lnSpc>
                <a:spcPct val="100000"/>
              </a:lnSpc>
              <a:buClrTx/>
              <a:buSzPct val="45000"/>
              <a:buFontTx/>
              <a:buNone/>
            </a:pPr>
            <a:r>
              <a:rPr lang="en-US" altLang="ca-ES" dirty="0">
                <a:solidFill>
                  <a:schemeClr val="tx1"/>
                </a:solidFill>
              </a:rPr>
              <a:t>REST vs. SOAP:</a:t>
            </a:r>
          </a:p>
        </p:txBody>
      </p:sp>
      <p:sp>
        <p:nvSpPr>
          <p:cNvPr id="3" name="Text Box 3"/>
          <p:cNvSpPr txBox="1">
            <a:spLocks noChangeArrowheads="1"/>
          </p:cNvSpPr>
          <p:nvPr/>
        </p:nvSpPr>
        <p:spPr bwMode="auto">
          <a:xfrm>
            <a:off x="-77788" y="5824752"/>
            <a:ext cx="10233026"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1500"/>
              </a:spcBef>
              <a:buClrTx/>
              <a:buSzPct val="45000"/>
              <a:buFontTx/>
              <a:buNone/>
            </a:pPr>
            <a:r>
              <a:rPr lang="es-ES" altLang="ca-ES" sz="1400" i="1" dirty="0" err="1">
                <a:solidFill>
                  <a:srgbClr val="000000"/>
                </a:solidFill>
              </a:rPr>
              <a:t>Distribution</a:t>
            </a:r>
            <a:r>
              <a:rPr lang="es-ES" altLang="ca-ES" sz="1400" i="1" dirty="0">
                <a:solidFill>
                  <a:srgbClr val="000000"/>
                </a:solidFill>
              </a:rPr>
              <a:t> of API </a:t>
            </a:r>
            <a:r>
              <a:rPr lang="es-ES" altLang="ca-ES" sz="1400" i="1" dirty="0" err="1">
                <a:solidFill>
                  <a:srgbClr val="000000"/>
                </a:solidFill>
              </a:rPr>
              <a:t>protocols</a:t>
            </a:r>
            <a:r>
              <a:rPr lang="es-ES" altLang="ca-ES" sz="1400" i="1" dirty="0">
                <a:solidFill>
                  <a:srgbClr val="000000"/>
                </a:solidFill>
              </a:rPr>
              <a:t> and </a:t>
            </a:r>
            <a:r>
              <a:rPr lang="es-ES" altLang="ca-ES" sz="1400" i="1" dirty="0" err="1">
                <a:solidFill>
                  <a:srgbClr val="000000"/>
                </a:solidFill>
              </a:rPr>
              <a:t>styles</a:t>
            </a:r>
            <a:endParaRPr lang="es-ES" altLang="ca-ES" sz="1400" i="1" dirty="0">
              <a:solidFill>
                <a:srgbClr val="000000"/>
              </a:solidFill>
            </a:endParaRPr>
          </a:p>
        </p:txBody>
      </p:sp>
      <p:sp>
        <p:nvSpPr>
          <p:cNvPr id="4" name="Text Box 4"/>
          <p:cNvSpPr txBox="1">
            <a:spLocks noChangeArrowheads="1"/>
          </p:cNvSpPr>
          <p:nvPr/>
        </p:nvSpPr>
        <p:spPr bwMode="auto">
          <a:xfrm>
            <a:off x="2092325" y="6309320"/>
            <a:ext cx="5969000"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750"/>
              </a:spcBef>
              <a:buClrTx/>
              <a:buSzPct val="45000"/>
              <a:buFontTx/>
              <a:buNone/>
            </a:pPr>
            <a:r>
              <a:rPr lang="en-US" altLang="ca-ES" sz="1200" i="1" dirty="0">
                <a:solidFill>
                  <a:srgbClr val="FFC000"/>
                </a:solidFill>
              </a:rPr>
              <a:t>Based on directory of 3,200 web APIs listed at </a:t>
            </a:r>
            <a:r>
              <a:rPr lang="en-US" altLang="ca-ES" sz="1200" i="1" dirty="0" err="1">
                <a:solidFill>
                  <a:srgbClr val="FFC000"/>
                </a:solidFill>
              </a:rPr>
              <a:t>ProgrammableWeb</a:t>
            </a:r>
            <a:r>
              <a:rPr lang="en-US" altLang="ca-ES" sz="1200" i="1" dirty="0">
                <a:solidFill>
                  <a:srgbClr val="FFC000"/>
                </a:solidFill>
              </a:rPr>
              <a:t>, May 2011</a:t>
            </a:r>
          </a:p>
        </p:txBody>
      </p:sp>
      <p:pic>
        <p:nvPicPr>
          <p:cNvPr id="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146175"/>
            <a:ext cx="7896225"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1203576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a:spLocks noChangeArrowheads="1"/>
          </p:cNvSpPr>
          <p:nvPr/>
        </p:nvSpPr>
        <p:spPr bwMode="auto">
          <a:xfrm>
            <a:off x="503238" y="188640"/>
            <a:ext cx="9070975" cy="157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charset="0"/>
                <a:ea typeface="Lucida Sans Unicode" charset="0"/>
                <a:cs typeface="Lucida Sans Unicode" charset="0"/>
              </a:defRPr>
            </a:lvl9pPr>
          </a:lstStyle>
          <a:p>
            <a:pPr algn="ctr" eaLnBrk="1" hangingPunct="1">
              <a:lnSpc>
                <a:spcPct val="100000"/>
              </a:lnSpc>
              <a:buClrTx/>
              <a:buSzPct val="45000"/>
              <a:buFontTx/>
              <a:buNone/>
            </a:pPr>
            <a:r>
              <a:rPr lang="es-ES" altLang="ca-ES" dirty="0">
                <a:solidFill>
                  <a:schemeClr val="tx1"/>
                </a:solidFill>
              </a:rPr>
              <a:t>JSON crece: 55% de las nuevas API soportan JSON</a:t>
            </a:r>
          </a:p>
        </p:txBody>
      </p:sp>
      <p:sp>
        <p:nvSpPr>
          <p:cNvPr id="3" name="Text Box 3"/>
          <p:cNvSpPr txBox="1">
            <a:spLocks noChangeArrowheads="1"/>
          </p:cNvSpPr>
          <p:nvPr/>
        </p:nvSpPr>
        <p:spPr bwMode="auto">
          <a:xfrm>
            <a:off x="-77788" y="6243638"/>
            <a:ext cx="10233026"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 pos="9410700" algn="l"/>
                <a:tab pos="10134600"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1500"/>
              </a:spcBef>
              <a:buClrTx/>
              <a:buSzPct val="45000"/>
              <a:buFontTx/>
              <a:buNone/>
            </a:pPr>
            <a:r>
              <a:rPr lang="es-ES" altLang="ca-ES" sz="1400" i="1">
                <a:solidFill>
                  <a:srgbClr val="000000"/>
                </a:solidFill>
              </a:rPr>
              <a:t>Percentage of new APIs with JSON support</a:t>
            </a:r>
          </a:p>
        </p:txBody>
      </p:sp>
      <p:sp>
        <p:nvSpPr>
          <p:cNvPr id="4" name="Text Box 4"/>
          <p:cNvSpPr txBox="1">
            <a:spLocks noChangeArrowheads="1"/>
          </p:cNvSpPr>
          <p:nvPr/>
        </p:nvSpPr>
        <p:spPr bwMode="auto">
          <a:xfrm>
            <a:off x="2092325" y="6531474"/>
            <a:ext cx="5969000" cy="27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marL="215900" indent="-214313"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1pPr>
            <a:lvl2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2pPr>
            <a:lvl3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3pPr>
            <a:lvl4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4pPr>
            <a:lvl5pPr eaLnBrk="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ct val="0"/>
              </a:spcAft>
              <a:buClr>
                <a:srgbClr val="000000"/>
              </a:buClr>
              <a:buSzPct val="100000"/>
              <a:buFont typeface="Times New Roman" pitchFamily="16" charset="0"/>
              <a:tabLst>
                <a:tab pos="215900" algn="l"/>
                <a:tab pos="663575" algn="l"/>
                <a:tab pos="1112838" algn="l"/>
                <a:tab pos="1562100" algn="l"/>
                <a:tab pos="2011363" algn="l"/>
                <a:tab pos="2460625" algn="l"/>
                <a:tab pos="2909888" algn="l"/>
                <a:tab pos="3359150" algn="l"/>
                <a:tab pos="3808413" algn="l"/>
                <a:tab pos="4257675" algn="l"/>
                <a:tab pos="4706938" algn="l"/>
                <a:tab pos="5156200" algn="l"/>
                <a:tab pos="5605463" algn="l"/>
                <a:tab pos="6054725" algn="l"/>
                <a:tab pos="6503988" algn="l"/>
                <a:tab pos="6953250" algn="l"/>
                <a:tab pos="7402513" algn="l"/>
                <a:tab pos="7851775" algn="l"/>
                <a:tab pos="8301038" algn="l"/>
                <a:tab pos="8750300" algn="l"/>
                <a:tab pos="9199563" algn="l"/>
              </a:tabLst>
              <a:defRPr>
                <a:solidFill>
                  <a:schemeClr val="bg1"/>
                </a:solidFill>
                <a:latin typeface="Arial" charset="0"/>
                <a:ea typeface="Lucida Sans Unicode" charset="0"/>
                <a:cs typeface="Lucida Sans Unicode" charset="0"/>
              </a:defRPr>
            </a:lvl9pPr>
          </a:lstStyle>
          <a:p>
            <a:pPr algn="ctr" eaLnBrk="1" hangingPunct="1">
              <a:lnSpc>
                <a:spcPct val="100000"/>
              </a:lnSpc>
              <a:spcBef>
                <a:spcPts val="750"/>
              </a:spcBef>
              <a:buClrTx/>
              <a:buSzPct val="45000"/>
              <a:buFontTx/>
              <a:buNone/>
            </a:pPr>
            <a:r>
              <a:rPr lang="en-US" altLang="ca-ES" sz="1200" i="1" dirty="0">
                <a:solidFill>
                  <a:srgbClr val="FFC000"/>
                </a:solidFill>
              </a:rPr>
              <a:t>Based on directory of 3,200 web APIs listed at </a:t>
            </a:r>
            <a:r>
              <a:rPr lang="en-US" altLang="ca-ES" sz="1200" i="1" dirty="0" err="1">
                <a:solidFill>
                  <a:srgbClr val="FFC000"/>
                </a:solidFill>
              </a:rPr>
              <a:t>ProgrammableWeb</a:t>
            </a:r>
            <a:r>
              <a:rPr lang="en-US" altLang="ca-ES" sz="1200" i="1" dirty="0">
                <a:solidFill>
                  <a:srgbClr val="FFC000"/>
                </a:solidFill>
              </a:rPr>
              <a:t>, May 2011</a:t>
            </a:r>
          </a:p>
        </p:txBody>
      </p:sp>
      <p:pic>
        <p:nvPicPr>
          <p:cNvPr id="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750" y="1217613"/>
            <a:ext cx="7475538"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6" name="TextBox 5"/>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Tree>
    <p:extLst>
      <p:ext uri="{BB962C8B-B14F-4D97-AF65-F5344CB8AC3E}">
        <p14:creationId xmlns:p14="http://schemas.microsoft.com/office/powerpoint/2010/main" val="3544254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3793539"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Paréntesis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21509568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869149"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JSON</a:t>
            </a:r>
          </a:p>
        </p:txBody>
      </p:sp>
      <p:sp>
        <p:nvSpPr>
          <p:cNvPr id="3" name="Rectangle 2"/>
          <p:cNvSpPr/>
          <p:nvPr/>
        </p:nvSpPr>
        <p:spPr>
          <a:xfrm>
            <a:off x="3635896" y="2348880"/>
            <a:ext cx="4572000" cy="3693319"/>
          </a:xfrm>
          <a:prstGeom prst="rect">
            <a:avLst/>
          </a:prstGeom>
        </p:spPr>
        <p:txBody>
          <a:bodyPr>
            <a:spAutoFit/>
          </a:bodyPr>
          <a:lstStyle/>
          <a:p>
            <a:r>
              <a:rPr lang="es-ES" altLang="ca-ES" dirty="0">
                <a:solidFill>
                  <a:srgbClr val="FFC000"/>
                </a:solidFill>
                <a:cs typeface="Tahoma" pitchFamily="32" charset="0"/>
              </a:rPr>
              <a:t>JSON:</a:t>
            </a:r>
          </a:p>
          <a:p>
            <a:r>
              <a:rPr lang="es-ES" altLang="ca-ES" dirty="0">
                <a:solidFill>
                  <a:srgbClr val="FFC000"/>
                </a:solidFill>
                <a:cs typeface="Tahoma" pitchFamily="32" charset="0"/>
              </a:rPr>
              <a:t>{"</a:t>
            </a:r>
            <a:r>
              <a:rPr lang="es-ES" altLang="ca-ES" dirty="0" err="1">
                <a:solidFill>
                  <a:srgbClr val="FFC000"/>
                </a:solidFill>
                <a:cs typeface="Tahoma" pitchFamily="32" charset="0"/>
              </a:rPr>
              <a:t>menu</a:t>
            </a:r>
            <a:r>
              <a:rPr lang="es-ES" altLang="ca-ES" dirty="0">
                <a:solidFill>
                  <a:srgbClr val="FFC000"/>
                </a:solidFill>
                <a:cs typeface="Tahoma" pitchFamily="32" charset="0"/>
              </a:rPr>
              <a:t>": {</a:t>
            </a:r>
          </a:p>
          <a:p>
            <a:r>
              <a:rPr lang="es-ES" altLang="ca-ES" dirty="0">
                <a:solidFill>
                  <a:srgbClr val="FFC000"/>
                </a:solidFill>
                <a:cs typeface="Tahoma" pitchFamily="32" charset="0"/>
              </a:rPr>
              <a:t>"id": "file",</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"File",</a:t>
            </a:r>
          </a:p>
          <a:p>
            <a:r>
              <a:rPr lang="es-ES" altLang="ca-ES" dirty="0">
                <a:solidFill>
                  <a:srgbClr val="FFC000"/>
                </a:solidFill>
                <a:cs typeface="Tahoma" pitchFamily="32" charset="0"/>
              </a:rPr>
              <a:t>"</a:t>
            </a:r>
            <a:r>
              <a:rPr lang="es-ES" altLang="ca-ES" dirty="0" err="1">
                <a:solidFill>
                  <a:srgbClr val="FFC000"/>
                </a:solidFill>
                <a:cs typeface="Tahoma" pitchFamily="32" charset="0"/>
              </a:rPr>
              <a:t>popup</a:t>
            </a:r>
            <a:r>
              <a:rPr lang="es-ES" altLang="ca-ES" dirty="0">
                <a:solidFill>
                  <a:srgbClr val="FFC000"/>
                </a:solidFill>
                <a:cs typeface="Tahoma" pitchFamily="32" charset="0"/>
              </a:rPr>
              <a:t>": {</a:t>
            </a:r>
          </a:p>
          <a:p>
            <a:r>
              <a:rPr lang="es-ES" altLang="ca-ES" dirty="0">
                <a:solidFill>
                  <a:srgbClr val="FFC000"/>
                </a:solidFill>
                <a:cs typeface="Tahoma" pitchFamily="32" charset="0"/>
              </a:rPr>
              <a:t>"</a:t>
            </a:r>
            <a:r>
              <a:rPr lang="es-ES" altLang="ca-ES" dirty="0" err="1">
                <a:solidFill>
                  <a:srgbClr val="FFC000"/>
                </a:solidFill>
                <a:cs typeface="Tahoma" pitchFamily="32" charset="0"/>
              </a:rPr>
              <a:t>menuitem</a:t>
            </a:r>
            <a:r>
              <a:rPr lang="es-ES" altLang="ca-ES" dirty="0">
                <a:solidFill>
                  <a:srgbClr val="FFC000"/>
                </a:solidFill>
                <a:cs typeface="Tahoma" pitchFamily="32" charset="0"/>
              </a:rPr>
              <a:t>": [</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"New",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CreateNewDoc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"Open",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OpenDoc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r>
              <a:rPr lang="es-ES" altLang="ca-ES" dirty="0" err="1">
                <a:solidFill>
                  <a:srgbClr val="FFC000"/>
                </a:solidFill>
                <a:cs typeface="Tahoma" pitchFamily="32" charset="0"/>
              </a:rPr>
              <a:t>value</a:t>
            </a:r>
            <a:r>
              <a:rPr lang="es-ES" altLang="ca-ES" dirty="0">
                <a:solidFill>
                  <a:srgbClr val="FFC000"/>
                </a:solidFill>
                <a:cs typeface="Tahoma" pitchFamily="32" charset="0"/>
              </a:rPr>
              <a:t>": "</a:t>
            </a:r>
            <a:r>
              <a:rPr lang="es-ES" altLang="ca-ES" dirty="0" err="1">
                <a:solidFill>
                  <a:srgbClr val="FFC000"/>
                </a:solidFill>
                <a:cs typeface="Tahoma" pitchFamily="32" charset="0"/>
              </a:rPr>
              <a:t>Close</a:t>
            </a:r>
            <a:r>
              <a:rPr lang="es-ES" altLang="ca-ES" dirty="0">
                <a:solidFill>
                  <a:srgbClr val="FFC000"/>
                </a:solidFill>
                <a:cs typeface="Tahoma" pitchFamily="32" charset="0"/>
              </a:rPr>
              <a:t>", "</a:t>
            </a:r>
            <a:r>
              <a:rPr lang="es-ES" altLang="ca-ES" dirty="0" err="1">
                <a:solidFill>
                  <a:srgbClr val="FFC000"/>
                </a:solidFill>
                <a:cs typeface="Tahoma" pitchFamily="32" charset="0"/>
              </a:rPr>
              <a:t>onclick</a:t>
            </a:r>
            <a:r>
              <a:rPr lang="es-ES" altLang="ca-ES" dirty="0">
                <a:solidFill>
                  <a:srgbClr val="FFC000"/>
                </a:solidFill>
                <a:cs typeface="Tahoma" pitchFamily="32" charset="0"/>
              </a:rPr>
              <a:t>": "</a:t>
            </a:r>
            <a:r>
              <a:rPr lang="es-ES" altLang="ca-ES" dirty="0" err="1">
                <a:solidFill>
                  <a:srgbClr val="FFC000"/>
                </a:solidFill>
                <a:cs typeface="Tahoma" pitchFamily="32" charset="0"/>
              </a:rPr>
              <a:t>CloseDoc</a:t>
            </a:r>
            <a:r>
              <a:rPr lang="es-ES" altLang="ca-ES" dirty="0">
                <a:solidFill>
                  <a:srgbClr val="FFC000"/>
                </a:solidFill>
                <a:cs typeface="Tahoma" pitchFamily="32" charset="0"/>
              </a:rPr>
              <a:t>()"}</a:t>
            </a:r>
          </a:p>
          <a:p>
            <a:r>
              <a:rPr lang="es-ES" altLang="ca-ES" dirty="0">
                <a:solidFill>
                  <a:srgbClr val="FFC000"/>
                </a:solidFill>
                <a:cs typeface="Tahoma" pitchFamily="32" charset="0"/>
              </a:rPr>
              <a:t>]</a:t>
            </a:r>
          </a:p>
          <a:p>
            <a:r>
              <a:rPr lang="es-ES" altLang="ca-ES" dirty="0">
                <a:solidFill>
                  <a:srgbClr val="FFC000"/>
                </a:solidFill>
                <a:cs typeface="Tahoma" pitchFamily="32" charset="0"/>
              </a:rPr>
              <a:t>}</a:t>
            </a:r>
          </a:p>
          <a:p>
            <a:r>
              <a:rPr lang="es-ES" altLang="ca-ES" dirty="0">
                <a:solidFill>
                  <a:srgbClr val="FFC000"/>
                </a:solidFill>
                <a:cs typeface="Tahoma" pitchFamily="32" charset="0"/>
              </a:rPr>
              <a:t>}}</a:t>
            </a:r>
          </a:p>
        </p:txBody>
      </p:sp>
      <p:sp>
        <p:nvSpPr>
          <p:cNvPr id="4" name="Rectangle 3"/>
          <p:cNvSpPr/>
          <p:nvPr/>
        </p:nvSpPr>
        <p:spPr>
          <a:xfrm>
            <a:off x="467544" y="808956"/>
            <a:ext cx="7200800" cy="1477328"/>
          </a:xfrm>
          <a:prstGeom prst="rect">
            <a:avLst/>
          </a:prstGeom>
        </p:spPr>
        <p:txBody>
          <a:bodyPr wrap="square">
            <a:spAutoFit/>
          </a:bodyPr>
          <a:lstStyle/>
          <a:p>
            <a:endParaRPr lang="es-ES_tradnl" dirty="0">
              <a:solidFill>
                <a:srgbClr val="FFC000"/>
              </a:solidFill>
            </a:endParaRPr>
          </a:p>
          <a:p>
            <a:r>
              <a:rPr lang="en-US" b="1" dirty="0">
                <a:solidFill>
                  <a:srgbClr val="FFC000"/>
                </a:solidFill>
              </a:rPr>
              <a:t>JavaScript Object Notation</a:t>
            </a:r>
            <a:r>
              <a:rPr lang="en-US" dirty="0">
                <a:solidFill>
                  <a:srgbClr val="FFC000"/>
                </a:solidFill>
              </a:rPr>
              <a:t>, is an open standard format that uses human-readable text to transmit data objects consisting of attribute–value pairs. It is used primarily to transmit data between a server and web application, as an </a:t>
            </a:r>
            <a:r>
              <a:rPr lang="en-US" b="1" dirty="0">
                <a:solidFill>
                  <a:srgbClr val="FFC000"/>
                </a:solidFill>
              </a:rPr>
              <a:t>alternative to XML. </a:t>
            </a:r>
            <a:endParaRPr lang="en-US" dirty="0">
              <a:solidFill>
                <a:srgbClr val="FFC000"/>
              </a:solidFill>
            </a:endParaRPr>
          </a:p>
        </p:txBody>
      </p:sp>
    </p:spTree>
    <p:extLst>
      <p:ext uri="{BB962C8B-B14F-4D97-AF65-F5344CB8AC3E}">
        <p14:creationId xmlns:p14="http://schemas.microsoft.com/office/powerpoint/2010/main" val="13708455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4501682" cy="707886"/>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(GEO) JSON :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Nuevos Formatos GEO</a:t>
            </a:r>
          </a:p>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4" name="Content Placeholder 2"/>
          <p:cNvSpPr txBox="1">
            <a:spLocks/>
          </p:cNvSpPr>
          <p:nvPr/>
        </p:nvSpPr>
        <p:spPr>
          <a:xfrm>
            <a:off x="457200" y="1600200"/>
            <a:ext cx="8229600" cy="4876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Basados en JavaScript!!</a:t>
            </a: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GeoJSON</a:t>
            </a:r>
            <a:endParaRPr lang="es-ES_tradnl"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r>
              <a:rPr lang="es-ES_tradnl" altLang="ca-ES" sz="2000" b="1" dirty="0" err="1">
                <a:solidFill>
                  <a:srgbClr val="FFC000"/>
                </a:solidFill>
                <a:latin typeface="Tahoma" panose="020B0604030504040204" pitchFamily="34" charset="0"/>
                <a:ea typeface="Tahoma" panose="020B0604030504040204" pitchFamily="34" charset="0"/>
                <a:cs typeface="Tahoma" panose="020B0604030504040204" pitchFamily="34" charset="0"/>
              </a:rPr>
              <a:t>TopoJSON</a:t>
            </a:r>
            <a:endParaRPr lang="es-ES_tradnl" altLang="ca-ES" sz="20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endParaRPr lang="es-ES_tradnl"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1920" y="2132856"/>
            <a:ext cx="2753146" cy="1745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3"/>
          <p:cNvSpPr txBox="1">
            <a:spLocks noChangeArrowheads="1"/>
          </p:cNvSpPr>
          <p:nvPr/>
        </p:nvSpPr>
        <p:spPr bwMode="auto">
          <a:xfrm>
            <a:off x="1042988" y="5084763"/>
            <a:ext cx="508985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marL="285750" indent="-285750">
              <a:buFont typeface="Arial" panose="020B0604020202020204" pitchFamily="34" charset="0"/>
              <a:buChar char="•"/>
            </a:pPr>
            <a:r>
              <a:rPr lang="es-ES_tradnl" altLang="ca-ES" dirty="0">
                <a:solidFill>
                  <a:srgbClr val="FFC000"/>
                </a:solidFill>
              </a:rPr>
              <a:t>Permite definir geometrías, estilos y atributos</a:t>
            </a:r>
          </a:p>
          <a:p>
            <a:pPr marL="285750" indent="-285750">
              <a:buFont typeface="Arial" panose="020B0604020202020204" pitchFamily="34" charset="0"/>
              <a:buChar char="•"/>
            </a:pPr>
            <a:r>
              <a:rPr lang="es-ES_tradnl" altLang="ca-ES" dirty="0">
                <a:solidFill>
                  <a:srgbClr val="FFC000"/>
                </a:solidFill>
              </a:rPr>
              <a:t>100% integrable en entorno web</a:t>
            </a:r>
          </a:p>
        </p:txBody>
      </p:sp>
      <p:sp>
        <p:nvSpPr>
          <p:cNvPr id="3" name="Rectángulo 2"/>
          <p:cNvSpPr/>
          <p:nvPr/>
        </p:nvSpPr>
        <p:spPr>
          <a:xfrm>
            <a:off x="6605066" y="401375"/>
            <a:ext cx="2125838" cy="369332"/>
          </a:xfrm>
          <a:prstGeom prst="rect">
            <a:avLst/>
          </a:prstGeom>
        </p:spPr>
        <p:txBody>
          <a:bodyPr wrap="none">
            <a:spAutoFit/>
          </a:bodyPr>
          <a:lstStyle/>
          <a:p>
            <a:r>
              <a:rPr lang="en-US" dirty="0">
                <a:solidFill>
                  <a:srgbClr val="FFC000"/>
                </a:solidFill>
              </a:rPr>
              <a:t>http://geojson.org/</a:t>
            </a:r>
          </a:p>
        </p:txBody>
      </p:sp>
    </p:spTree>
    <p:extLst>
      <p:ext uri="{BB962C8B-B14F-4D97-AF65-F5344CB8AC3E}">
        <p14:creationId xmlns:p14="http://schemas.microsoft.com/office/powerpoint/2010/main" val="12939819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5200976"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Fin</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sym typeface="Wingdings" panose="05000000000000000000" pitchFamily="2" charset="2"/>
              </a:rPr>
              <a:t></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Paréntesis</a:t>
            </a:r>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19425412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665820" y="208151"/>
            <a:ext cx="7812360" cy="60600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263829" y="374791"/>
            <a:ext cx="5856347"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GeoJSON</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Formato</a:t>
            </a:r>
            <a:r>
              <a:rPr lang="es-ES_tradnl" sz="2000" b="1"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2000" dirty="0">
                <a:solidFill>
                  <a:srgbClr val="FFC000"/>
                </a:solidFill>
                <a:latin typeface="Tahoma" panose="020B0604030504040204" pitchFamily="34" charset="0"/>
                <a:ea typeface="Tahoma" panose="020B0604030504040204" pitchFamily="34" charset="0"/>
                <a:cs typeface="Tahoma" panose="020B0604030504040204" pitchFamily="34" charset="0"/>
              </a:rPr>
              <a:t>Ampliamente implementado</a:t>
            </a:r>
          </a:p>
        </p:txBody>
      </p:sp>
      <p:pic>
        <p:nvPicPr>
          <p:cNvPr id="17411" name="Picture 3"/>
          <p:cNvPicPr>
            <a:picLocks noChangeAspect="1" noChangeArrowheads="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943350" y="2790825"/>
            <a:ext cx="1257300" cy="127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3238179"/>
            <a:ext cx="1368152" cy="381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a:picLocks noChangeAspect="1" noChangeArrowheads="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5868144" y="3392652"/>
            <a:ext cx="2057400" cy="428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0359831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63829" y="374791"/>
            <a:ext cx="1220206"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MapBox</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8" name="Rectangle 7"/>
          <p:cNvSpPr/>
          <p:nvPr/>
        </p:nvSpPr>
        <p:spPr>
          <a:xfrm>
            <a:off x="6012160" y="222979"/>
            <a:ext cx="2921377" cy="369332"/>
          </a:xfrm>
          <a:prstGeom prst="rect">
            <a:avLst/>
          </a:prstGeom>
        </p:spPr>
        <p:txBody>
          <a:bodyPr wrap="none">
            <a:spAutoFit/>
          </a:bodyPr>
          <a:lstStyle/>
          <a:p>
            <a:r>
              <a:rPr lang="es-ES_tradnl" dirty="0">
                <a:solidFill>
                  <a:srgbClr val="FFC000"/>
                </a:solidFill>
              </a:rPr>
              <a:t>https://www.mapbox.com/</a:t>
            </a:r>
          </a:p>
        </p:txBody>
      </p:sp>
      <p:pic>
        <p:nvPicPr>
          <p:cNvPr id="2" name="Imagen 1"/>
          <p:cNvPicPr>
            <a:picLocks noChangeAspect="1"/>
          </p:cNvPicPr>
          <p:nvPr/>
        </p:nvPicPr>
        <p:blipFill>
          <a:blip r:embed="rId2"/>
          <a:stretch>
            <a:fillRect/>
          </a:stretch>
        </p:blipFill>
        <p:spPr>
          <a:xfrm>
            <a:off x="802848" y="1304402"/>
            <a:ext cx="6858290" cy="4716886"/>
          </a:xfrm>
          <a:prstGeom prst="rect">
            <a:avLst/>
          </a:prstGeom>
        </p:spPr>
      </p:pic>
    </p:spTree>
    <p:extLst>
      <p:ext uri="{BB962C8B-B14F-4D97-AF65-F5344CB8AC3E}">
        <p14:creationId xmlns:p14="http://schemas.microsoft.com/office/powerpoint/2010/main" val="33049879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3793539" cy="830997"/>
          </a:xfrm>
          <a:prstGeom prst="rect">
            <a:avLst/>
          </a:prstGeom>
          <a:noFill/>
        </p:spPr>
        <p:txBody>
          <a:bodyPr wrap="none" rtlCol="0">
            <a:spAutoFit/>
          </a:bodyPr>
          <a:lstStyle/>
          <a:p>
            <a:r>
              <a:rPr lang="es-ES_tradnl" sz="4800" dirty="0">
                <a:latin typeface="Tahoma" panose="020B0604030504040204" pitchFamily="34" charset="0"/>
                <a:ea typeface="Tahoma" panose="020B0604030504040204" pitchFamily="34" charset="0"/>
                <a:cs typeface="Tahoma" panose="020B0604030504040204" pitchFamily="34" charset="0"/>
              </a:rPr>
              <a:t>( Paréntesis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20221165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63829" y="374791"/>
            <a:ext cx="1099981"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WebGL</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3" name="Rectángulo 2"/>
          <p:cNvSpPr/>
          <p:nvPr/>
        </p:nvSpPr>
        <p:spPr>
          <a:xfrm>
            <a:off x="289750" y="908720"/>
            <a:ext cx="8386706" cy="2215991"/>
          </a:xfrm>
          <a:prstGeom prst="rect">
            <a:avLst/>
          </a:prstGeom>
        </p:spPr>
        <p:txBody>
          <a:bodyPr wrap="square">
            <a:spAutoFit/>
          </a:bodyPr>
          <a:lstStyle/>
          <a:p>
            <a:r>
              <a:rPr lang="es-ES" dirty="0">
                <a:solidFill>
                  <a:srgbClr val="FFC000"/>
                </a:solidFill>
              </a:rPr>
              <a:t>WebGL1 es una especificación estándar que está siendo desarrollada actualmente para mostrar gráficos en 3D en navegadores web. El </a:t>
            </a:r>
            <a:r>
              <a:rPr lang="es-ES" dirty="0" err="1">
                <a:solidFill>
                  <a:srgbClr val="FFC000"/>
                </a:solidFill>
              </a:rPr>
              <a:t>WebGL</a:t>
            </a:r>
            <a:r>
              <a:rPr lang="es-ES" dirty="0">
                <a:solidFill>
                  <a:srgbClr val="FFC000"/>
                </a:solidFill>
              </a:rPr>
              <a:t> permite mostrar gráficos en 3D acelerados por hardware (GPU) en páginas web, sin la necesidad de </a:t>
            </a:r>
            <a:r>
              <a:rPr lang="es-ES" dirty="0" err="1">
                <a:solidFill>
                  <a:srgbClr val="FFC000"/>
                </a:solidFill>
              </a:rPr>
              <a:t>plug-ins</a:t>
            </a:r>
            <a:r>
              <a:rPr lang="es-ES" dirty="0">
                <a:solidFill>
                  <a:srgbClr val="FFC000"/>
                </a:solidFill>
              </a:rPr>
              <a:t> en cualquier plataforma que soporte </a:t>
            </a:r>
            <a:r>
              <a:rPr lang="es-ES" dirty="0" err="1">
                <a:solidFill>
                  <a:srgbClr val="FFC000"/>
                </a:solidFill>
              </a:rPr>
              <a:t>OpenGL</a:t>
            </a:r>
            <a:r>
              <a:rPr lang="es-ES" dirty="0">
                <a:solidFill>
                  <a:srgbClr val="FFC000"/>
                </a:solidFill>
              </a:rPr>
              <a:t> 2.0 u </a:t>
            </a:r>
            <a:r>
              <a:rPr lang="es-ES" dirty="0" err="1">
                <a:solidFill>
                  <a:srgbClr val="FFC000"/>
                </a:solidFill>
              </a:rPr>
              <a:t>OpenGL</a:t>
            </a:r>
            <a:r>
              <a:rPr lang="es-ES" dirty="0">
                <a:solidFill>
                  <a:srgbClr val="FFC000"/>
                </a:solidFill>
              </a:rPr>
              <a:t> ES 2.0. </a:t>
            </a:r>
            <a:r>
              <a:rPr lang="es-ES" sz="1600" dirty="0">
                <a:solidFill>
                  <a:srgbClr val="FFC000"/>
                </a:solidFill>
              </a:rPr>
              <a:t>Técnicamente es un API para </a:t>
            </a:r>
            <a:r>
              <a:rPr lang="es-ES" sz="1600" dirty="0" err="1">
                <a:solidFill>
                  <a:srgbClr val="FFC000"/>
                </a:solidFill>
              </a:rPr>
              <a:t>javascript</a:t>
            </a:r>
            <a:r>
              <a:rPr lang="es-ES" sz="1600" dirty="0">
                <a:solidFill>
                  <a:srgbClr val="FFC000"/>
                </a:solidFill>
              </a:rPr>
              <a:t> que permite usar la implementación nativa de </a:t>
            </a:r>
            <a:r>
              <a:rPr lang="es-ES" sz="1600" dirty="0" err="1">
                <a:solidFill>
                  <a:srgbClr val="FFC000"/>
                </a:solidFill>
              </a:rPr>
              <a:t>OpenGL</a:t>
            </a:r>
            <a:r>
              <a:rPr lang="es-ES" sz="1600" dirty="0">
                <a:solidFill>
                  <a:srgbClr val="FFC000"/>
                </a:solidFill>
              </a:rPr>
              <a:t> ES 2.0 que será incorporada en los navegadores. </a:t>
            </a:r>
            <a:r>
              <a:rPr lang="es-ES" sz="1600" dirty="0" err="1">
                <a:solidFill>
                  <a:srgbClr val="FFC000"/>
                </a:solidFill>
              </a:rPr>
              <a:t>WebGL</a:t>
            </a:r>
            <a:r>
              <a:rPr lang="es-ES" sz="1600" dirty="0">
                <a:solidFill>
                  <a:srgbClr val="FFC000"/>
                </a:solidFill>
              </a:rPr>
              <a:t> es gestionado por el consorcio de tecnología sin ánimo de lucro </a:t>
            </a:r>
            <a:r>
              <a:rPr lang="es-ES" sz="1600" dirty="0" err="1">
                <a:solidFill>
                  <a:srgbClr val="FFC000"/>
                </a:solidFill>
              </a:rPr>
              <a:t>Khronos</a:t>
            </a:r>
            <a:r>
              <a:rPr lang="es-ES" sz="1600" dirty="0">
                <a:solidFill>
                  <a:srgbClr val="FFC000"/>
                </a:solidFill>
              </a:rPr>
              <a:t> </a:t>
            </a:r>
            <a:r>
              <a:rPr lang="es-ES" sz="1600" dirty="0" err="1">
                <a:solidFill>
                  <a:srgbClr val="FFC000"/>
                </a:solidFill>
              </a:rPr>
              <a:t>Group</a:t>
            </a:r>
            <a:r>
              <a:rPr lang="es-ES" sz="1600" dirty="0">
                <a:solidFill>
                  <a:srgbClr val="FFC000"/>
                </a:solidFill>
              </a:rPr>
              <a:t> .</a:t>
            </a:r>
          </a:p>
          <a:p>
            <a:r>
              <a:rPr lang="es-ES" dirty="0">
                <a:solidFill>
                  <a:srgbClr val="FFC000"/>
                </a:solidFill>
              </a:rPr>
              <a:t>(https://es.wikipedia.org/wiki/WebGL)</a:t>
            </a:r>
            <a:endParaRPr lang="en-US" dirty="0">
              <a:solidFill>
                <a:srgbClr val="FFC000"/>
              </a:solidFill>
            </a:endParaRPr>
          </a:p>
        </p:txBody>
      </p:sp>
      <p:sp>
        <p:nvSpPr>
          <p:cNvPr id="4" name="CuadroTexto 3"/>
          <p:cNvSpPr txBox="1"/>
          <p:nvPr/>
        </p:nvSpPr>
        <p:spPr>
          <a:xfrm>
            <a:off x="310535" y="3929707"/>
            <a:ext cx="7850804" cy="2031325"/>
          </a:xfrm>
          <a:prstGeom prst="rect">
            <a:avLst/>
          </a:prstGeom>
          <a:noFill/>
        </p:spPr>
        <p:txBody>
          <a:bodyPr wrap="none" rtlCol="0">
            <a:spAutoFit/>
          </a:bodyPr>
          <a:lstStyle/>
          <a:p>
            <a:r>
              <a:rPr lang="ca-ES" dirty="0" err="1">
                <a:solidFill>
                  <a:srgbClr val="FFC000"/>
                </a:solidFill>
              </a:rPr>
              <a:t>MapBox</a:t>
            </a:r>
            <a:r>
              <a:rPr lang="ca-ES" dirty="0">
                <a:solidFill>
                  <a:srgbClr val="FFC000"/>
                </a:solidFill>
              </a:rPr>
              <a:t> Vector </a:t>
            </a:r>
            <a:r>
              <a:rPr lang="ca-ES" dirty="0" err="1">
                <a:solidFill>
                  <a:srgbClr val="FFC000"/>
                </a:solidFill>
              </a:rPr>
              <a:t>Tiles</a:t>
            </a:r>
            <a:r>
              <a:rPr lang="ca-ES" dirty="0">
                <a:solidFill>
                  <a:srgbClr val="FFC000"/>
                </a:solidFill>
              </a:rPr>
              <a:t>: </a:t>
            </a:r>
            <a:r>
              <a:rPr lang="ca-ES" dirty="0" err="1">
                <a:solidFill>
                  <a:srgbClr val="FFC000"/>
                </a:solidFill>
              </a:rPr>
              <a:t>Tiles</a:t>
            </a:r>
            <a:r>
              <a:rPr lang="ca-ES" dirty="0">
                <a:solidFill>
                  <a:srgbClr val="FFC000"/>
                </a:solidFill>
              </a:rPr>
              <a:t> vectors </a:t>
            </a:r>
            <a:r>
              <a:rPr lang="ca-ES" dirty="0" err="1">
                <a:solidFill>
                  <a:srgbClr val="FFC000"/>
                </a:solidFill>
              </a:rPr>
              <a:t>encapsulados</a:t>
            </a:r>
            <a:r>
              <a:rPr lang="ca-ES" dirty="0">
                <a:solidFill>
                  <a:srgbClr val="FFC000"/>
                </a:solidFill>
              </a:rPr>
              <a:t> con </a:t>
            </a:r>
            <a:r>
              <a:rPr lang="en-US" dirty="0">
                <a:solidFill>
                  <a:srgbClr val="FFC000"/>
                </a:solidFill>
                <a:hlinkClick r:id="rId2" tooltip="Google Protocol Buffers"/>
              </a:rPr>
              <a:t>Google Protocol Buffers</a:t>
            </a:r>
            <a:r>
              <a:rPr lang="en-US" dirty="0">
                <a:solidFill>
                  <a:srgbClr val="FFC000"/>
                </a:solidFill>
              </a:rPr>
              <a:t> </a:t>
            </a:r>
          </a:p>
          <a:p>
            <a:r>
              <a:rPr lang="en-US" dirty="0">
                <a:solidFill>
                  <a:srgbClr val="FFC000"/>
                </a:solidFill>
              </a:rPr>
              <a:t>(</a:t>
            </a:r>
            <a:r>
              <a:rPr lang="en-US" dirty="0" err="1">
                <a:solidFill>
                  <a:srgbClr val="FFC000"/>
                </a:solidFill>
              </a:rPr>
              <a:t>formato</a:t>
            </a:r>
            <a:r>
              <a:rPr lang="en-US" dirty="0">
                <a:solidFill>
                  <a:srgbClr val="FFC000"/>
                </a:solidFill>
              </a:rPr>
              <a:t> </a:t>
            </a:r>
            <a:r>
              <a:rPr lang="en-US" dirty="0" err="1">
                <a:solidFill>
                  <a:srgbClr val="FFC000"/>
                </a:solidFill>
              </a:rPr>
              <a:t>binario</a:t>
            </a:r>
            <a:r>
              <a:rPr lang="en-US" dirty="0">
                <a:solidFill>
                  <a:srgbClr val="FFC000"/>
                </a:solidFill>
              </a:rPr>
              <a:t>).</a:t>
            </a:r>
          </a:p>
          <a:p>
            <a:endParaRPr lang="en-US" dirty="0">
              <a:solidFill>
                <a:srgbClr val="FFC000"/>
              </a:solidFill>
            </a:endParaRPr>
          </a:p>
          <a:p>
            <a:r>
              <a:rPr lang="en-US" dirty="0" err="1">
                <a:solidFill>
                  <a:srgbClr val="FFC000"/>
                </a:solidFill>
              </a:rPr>
              <a:t>Mapbox</a:t>
            </a:r>
            <a:r>
              <a:rPr lang="en-US" dirty="0">
                <a:solidFill>
                  <a:srgbClr val="FFC000"/>
                </a:solidFill>
              </a:rPr>
              <a:t> GL </a:t>
            </a:r>
            <a:r>
              <a:rPr lang="en-US" dirty="0" err="1">
                <a:solidFill>
                  <a:srgbClr val="FFC000"/>
                </a:solidFill>
              </a:rPr>
              <a:t>es</a:t>
            </a:r>
            <a:r>
              <a:rPr lang="en-US" dirty="0">
                <a:solidFill>
                  <a:srgbClr val="FFC000"/>
                </a:solidFill>
              </a:rPr>
              <a:t> </a:t>
            </a:r>
            <a:r>
              <a:rPr lang="en-US" dirty="0" err="1">
                <a:solidFill>
                  <a:srgbClr val="FFC000"/>
                </a:solidFill>
              </a:rPr>
              <a:t>una</a:t>
            </a:r>
            <a:r>
              <a:rPr lang="en-US" dirty="0">
                <a:solidFill>
                  <a:srgbClr val="FFC000"/>
                </a:solidFill>
              </a:rPr>
              <a:t> </a:t>
            </a:r>
            <a:r>
              <a:rPr lang="en-US" dirty="0" err="1">
                <a:solidFill>
                  <a:srgbClr val="FFC000"/>
                </a:solidFill>
              </a:rPr>
              <a:t>api</a:t>
            </a:r>
            <a:r>
              <a:rPr lang="en-US" dirty="0">
                <a:solidFill>
                  <a:srgbClr val="FFC000"/>
                </a:solidFill>
              </a:rPr>
              <a:t> para </a:t>
            </a:r>
            <a:r>
              <a:rPr lang="en-US" dirty="0" err="1">
                <a:solidFill>
                  <a:srgbClr val="FFC000"/>
                </a:solidFill>
              </a:rPr>
              <a:t>visualizar</a:t>
            </a:r>
            <a:r>
              <a:rPr lang="en-US" dirty="0">
                <a:solidFill>
                  <a:srgbClr val="FFC000"/>
                </a:solidFill>
              </a:rPr>
              <a:t> y </a:t>
            </a:r>
            <a:r>
              <a:rPr lang="en-US" dirty="0" err="1">
                <a:solidFill>
                  <a:srgbClr val="FFC000"/>
                </a:solidFill>
              </a:rPr>
              <a:t>trabajar</a:t>
            </a:r>
            <a:r>
              <a:rPr lang="en-US" dirty="0">
                <a:solidFill>
                  <a:srgbClr val="FFC000"/>
                </a:solidFill>
              </a:rPr>
              <a:t> com </a:t>
            </a:r>
            <a:r>
              <a:rPr lang="en-US" dirty="0" err="1">
                <a:solidFill>
                  <a:srgbClr val="FFC000"/>
                </a:solidFill>
              </a:rPr>
              <a:t>mvt</a:t>
            </a:r>
            <a:r>
              <a:rPr lang="ca-ES" dirty="0">
                <a:solidFill>
                  <a:srgbClr val="FFC000"/>
                </a:solidFill>
              </a:rPr>
              <a:t> </a:t>
            </a:r>
          </a:p>
          <a:p>
            <a:endParaRPr lang="ca-ES" dirty="0">
              <a:solidFill>
                <a:srgbClr val="FFC000"/>
              </a:solidFill>
            </a:endParaRPr>
          </a:p>
          <a:p>
            <a:r>
              <a:rPr lang="en-US" dirty="0">
                <a:solidFill>
                  <a:srgbClr val="FFC000"/>
                </a:solidFill>
                <a:hlinkClick r:id="rId3"/>
              </a:rPr>
              <a:t>https://www.mapbox.com/mapbox-gl-js/api/</a:t>
            </a:r>
            <a:endParaRPr lang="en-US" dirty="0">
              <a:solidFill>
                <a:srgbClr val="FFC000"/>
              </a:solidFill>
            </a:endParaRPr>
          </a:p>
          <a:p>
            <a:endParaRPr lang="en-US" dirty="0">
              <a:solidFill>
                <a:srgbClr val="FFC000"/>
              </a:solidFill>
            </a:endParaRPr>
          </a:p>
        </p:txBody>
      </p:sp>
      <p:sp>
        <p:nvSpPr>
          <p:cNvPr id="9" name="TextBox 6"/>
          <p:cNvSpPr txBox="1"/>
          <p:nvPr/>
        </p:nvSpPr>
        <p:spPr>
          <a:xfrm>
            <a:off x="310535" y="3327154"/>
            <a:ext cx="1475084"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MVT (</a:t>
            </a: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pbf</a:t>
            </a: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719067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3804115" cy="400110"/>
          </a:xfrm>
          <a:prstGeom prst="rect">
            <a:avLst/>
          </a:prstGeom>
          <a:noFill/>
        </p:spPr>
        <p:txBody>
          <a:bodyPr wrap="squar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Enunciados clase</a:t>
            </a:r>
          </a:p>
        </p:txBody>
      </p:sp>
      <p:pic>
        <p:nvPicPr>
          <p:cNvPr id="4098"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6588224" y="188641"/>
            <a:ext cx="1512168" cy="10232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id="{39D2CBD9-B1A7-4831-B4EB-C46077F5176E}"/>
              </a:ext>
            </a:extLst>
          </p:cNvPr>
          <p:cNvSpPr/>
          <p:nvPr/>
        </p:nvSpPr>
        <p:spPr>
          <a:xfrm>
            <a:off x="611560" y="1412776"/>
            <a:ext cx="8532440" cy="3970318"/>
          </a:xfrm>
          <a:prstGeom prst="rect">
            <a:avLst/>
          </a:prstGeom>
        </p:spPr>
        <p:txBody>
          <a:bodyPr wrap="square">
            <a:spAutoFit/>
          </a:bodyPr>
          <a:lstStyle/>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1. Introducción a las tecnologías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GeoWeb</a:t>
            </a:r>
            <a:r>
              <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rPr>
              <a:t> </a:t>
            </a: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2. Introducción a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Leaflet</a:t>
            </a:r>
            <a:endPar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endParaRP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3. Recursos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OpenData</a:t>
            </a:r>
            <a:r>
              <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rPr>
              <a:t> </a:t>
            </a: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4.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Plugins</a:t>
            </a:r>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Leaflet</a:t>
            </a:r>
            <a:endPar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endParaRP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5. Taller GitHub</a:t>
            </a:r>
            <a:endPar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endParaRP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6. Introducción a Vector Tiles</a:t>
            </a:r>
            <a:endPar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endParaRP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7. Introducción a </a:t>
            </a:r>
            <a:r>
              <a:rPr lang="es-ES_tradnl" sz="2800" dirty="0" err="1">
                <a:solidFill>
                  <a:srgbClr val="F92672"/>
                </a:solidFill>
                <a:latin typeface="Tahoma" panose="020B0604030504040204" pitchFamily="34" charset="0"/>
                <a:ea typeface="Tahoma" panose="020B0604030504040204" pitchFamily="34" charset="0"/>
                <a:cs typeface="Tahoma" panose="020B0604030504040204" pitchFamily="34" charset="0"/>
              </a:rPr>
              <a:t>MapBox</a:t>
            </a:r>
            <a:r>
              <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rPr>
              <a:t> </a:t>
            </a: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8. Visualización con Kepler GL</a:t>
            </a:r>
            <a:endParaRPr lang="es-ES_tradnl" sz="2800" dirty="0">
              <a:solidFill>
                <a:srgbClr val="F8F8F2"/>
              </a:solidFill>
              <a:latin typeface="Tahoma" panose="020B0604030504040204" pitchFamily="34" charset="0"/>
              <a:ea typeface="Tahoma" panose="020B0604030504040204" pitchFamily="34" charset="0"/>
              <a:cs typeface="Tahoma" panose="020B0604030504040204" pitchFamily="34" charset="0"/>
            </a:endParaRPr>
          </a:p>
          <a:p>
            <a:r>
              <a:rPr lang="es-ES_tradnl" sz="2800" dirty="0">
                <a:solidFill>
                  <a:srgbClr val="F92672"/>
                </a:solidFill>
                <a:latin typeface="Tahoma" panose="020B0604030504040204" pitchFamily="34" charset="0"/>
                <a:ea typeface="Tahoma" panose="020B0604030504040204" pitchFamily="34" charset="0"/>
                <a:cs typeface="Tahoma" panose="020B0604030504040204" pitchFamily="34" charset="0"/>
              </a:rPr>
              <a:t>9. Introducción a Cesium</a:t>
            </a:r>
            <a:endParaRPr lang="es-ES_tradnl" sz="2800" b="0" dirty="0">
              <a:solidFill>
                <a:srgbClr val="F8F8F2"/>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935301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1760" y="2093947"/>
            <a:ext cx="5200976" cy="830997"/>
          </a:xfrm>
          <a:prstGeom prst="rect">
            <a:avLst/>
          </a:prstGeom>
          <a:noFill/>
        </p:spPr>
        <p:txBody>
          <a:bodyPr wrap="none" rtlCol="0">
            <a:spAutoFit/>
          </a:bodyPr>
          <a:lstStyle/>
          <a:p>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Fin</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sym typeface="Wingdings" panose="05000000000000000000" pitchFamily="2" charset="2"/>
              </a:rPr>
              <a:t></a:t>
            </a:r>
            <a:r>
              <a:rPr lang="es-ES_tradnl" sz="4800" dirty="0" err="1">
                <a:solidFill>
                  <a:srgbClr val="FFC000"/>
                </a:solidFill>
                <a:latin typeface="Tahoma" panose="020B0604030504040204" pitchFamily="34" charset="0"/>
                <a:ea typeface="Tahoma" panose="020B0604030504040204" pitchFamily="34" charset="0"/>
                <a:cs typeface="Tahoma" panose="020B0604030504040204" pitchFamily="34" charset="0"/>
              </a:rPr>
              <a:t>Paréntesis</a:t>
            </a:r>
            <a:r>
              <a:rPr lang="es-ES_tradnl" sz="4800" dirty="0">
                <a:solidFill>
                  <a:srgbClr val="FFC000"/>
                </a:solidFill>
                <a:latin typeface="Tahoma" panose="020B0604030504040204" pitchFamily="34" charset="0"/>
                <a:ea typeface="Tahoma" panose="020B0604030504040204" pitchFamily="34" charset="0"/>
                <a:cs typeface="Tahoma" panose="020B0604030504040204" pitchFamily="34" charset="0"/>
              </a:rPr>
              <a:t> )</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9872" y="3212976"/>
            <a:ext cx="2132856" cy="2132856"/>
          </a:xfrm>
          <a:prstGeom prst="rect">
            <a:avLst/>
          </a:prstGeom>
        </p:spPr>
      </p:pic>
    </p:spTree>
    <p:extLst>
      <p:ext uri="{BB962C8B-B14F-4D97-AF65-F5344CB8AC3E}">
        <p14:creationId xmlns:p14="http://schemas.microsoft.com/office/powerpoint/2010/main" val="11340355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1071127"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err="1">
                <a:solidFill>
                  <a:srgbClr val="FFC000"/>
                </a:solidFill>
                <a:latin typeface="Tahoma" panose="020B0604030504040204" pitchFamily="34" charset="0"/>
                <a:ea typeface="Tahoma" panose="020B0604030504040204" pitchFamily="34" charset="0"/>
                <a:cs typeface="Tahoma" panose="020B0604030504040204" pitchFamily="34" charset="0"/>
              </a:rPr>
              <a:t>Leaflet</a:t>
            </a:r>
            <a:endPar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6444208" y="287813"/>
            <a:ext cx="2066207" cy="369332"/>
          </a:xfrm>
          <a:prstGeom prst="rect">
            <a:avLst/>
          </a:prstGeom>
        </p:spPr>
        <p:txBody>
          <a:bodyPr wrap="none">
            <a:spAutoFit/>
          </a:bodyPr>
          <a:lstStyle/>
          <a:p>
            <a:r>
              <a:rPr lang="es-ES_tradnl" dirty="0">
                <a:solidFill>
                  <a:srgbClr val="FFC000"/>
                </a:solidFill>
              </a:rPr>
              <a:t>https://leaflet.org/</a:t>
            </a:r>
          </a:p>
        </p:txBody>
      </p:sp>
      <p:sp>
        <p:nvSpPr>
          <p:cNvPr id="3" name="CuadroTexto 2"/>
          <p:cNvSpPr txBox="1"/>
          <p:nvPr/>
        </p:nvSpPr>
        <p:spPr>
          <a:xfrm>
            <a:off x="2195736" y="6237312"/>
            <a:ext cx="4810356" cy="369332"/>
          </a:xfrm>
          <a:prstGeom prst="rect">
            <a:avLst/>
          </a:prstGeom>
          <a:noFill/>
        </p:spPr>
        <p:txBody>
          <a:bodyPr wrap="none" rtlCol="0">
            <a:spAutoFit/>
          </a:bodyPr>
          <a:lstStyle/>
          <a:p>
            <a:r>
              <a:rPr lang="ca-ES" dirty="0" err="1">
                <a:solidFill>
                  <a:srgbClr val="FFC000"/>
                </a:solidFill>
              </a:rPr>
              <a:t>Carto</a:t>
            </a:r>
            <a:r>
              <a:rPr lang="ca-ES" dirty="0">
                <a:solidFill>
                  <a:srgbClr val="FFC000"/>
                </a:solidFill>
              </a:rPr>
              <a:t> y </a:t>
            </a:r>
            <a:r>
              <a:rPr lang="ca-ES" dirty="0" err="1">
                <a:solidFill>
                  <a:srgbClr val="FFC000"/>
                </a:solidFill>
              </a:rPr>
              <a:t>MapBox</a:t>
            </a:r>
            <a:r>
              <a:rPr lang="ca-ES" dirty="0">
                <a:solidFill>
                  <a:srgbClr val="FFC000"/>
                </a:solidFill>
              </a:rPr>
              <a:t> </a:t>
            </a:r>
            <a:r>
              <a:rPr lang="ca-ES" dirty="0" err="1">
                <a:solidFill>
                  <a:srgbClr val="FFC000"/>
                </a:solidFill>
              </a:rPr>
              <a:t>utilizan</a:t>
            </a:r>
            <a:r>
              <a:rPr lang="ca-ES" dirty="0">
                <a:solidFill>
                  <a:srgbClr val="FFC000"/>
                </a:solidFill>
              </a:rPr>
              <a:t> </a:t>
            </a:r>
            <a:r>
              <a:rPr lang="ca-ES" dirty="0" err="1">
                <a:solidFill>
                  <a:srgbClr val="FFC000"/>
                </a:solidFill>
              </a:rPr>
              <a:t>Leaflet</a:t>
            </a:r>
            <a:r>
              <a:rPr lang="ca-ES" dirty="0">
                <a:solidFill>
                  <a:srgbClr val="FFC000"/>
                </a:solidFill>
              </a:rPr>
              <a:t> ... y </a:t>
            </a:r>
            <a:r>
              <a:rPr lang="ca-ES" dirty="0" err="1">
                <a:solidFill>
                  <a:srgbClr val="FFC000"/>
                </a:solidFill>
              </a:rPr>
              <a:t>nosotros</a:t>
            </a:r>
            <a:r>
              <a:rPr lang="ca-ES" dirty="0">
                <a:solidFill>
                  <a:srgbClr val="FFC000"/>
                </a:solidFill>
              </a:rPr>
              <a:t>!!</a:t>
            </a:r>
            <a:endParaRPr lang="en-US" dirty="0">
              <a:solidFill>
                <a:srgbClr val="FFC000"/>
              </a:solidFill>
            </a:endParaRPr>
          </a:p>
        </p:txBody>
      </p:sp>
      <p:pic>
        <p:nvPicPr>
          <p:cNvPr id="5" name="Imagen 4"/>
          <p:cNvPicPr>
            <a:picLocks noChangeAspect="1"/>
          </p:cNvPicPr>
          <p:nvPr/>
        </p:nvPicPr>
        <p:blipFill>
          <a:blip r:embed="rId2"/>
          <a:stretch>
            <a:fillRect/>
          </a:stretch>
        </p:blipFill>
        <p:spPr>
          <a:xfrm>
            <a:off x="1160822" y="980728"/>
            <a:ext cx="7107923" cy="4919851"/>
          </a:xfrm>
          <a:prstGeom prst="rect">
            <a:avLst/>
          </a:prstGeom>
        </p:spPr>
      </p:pic>
    </p:spTree>
    <p:extLst>
      <p:ext uri="{BB962C8B-B14F-4D97-AF65-F5344CB8AC3E}">
        <p14:creationId xmlns:p14="http://schemas.microsoft.com/office/powerpoint/2010/main" val="12560424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829" y="374791"/>
            <a:ext cx="2826415" cy="400110"/>
          </a:xfrm>
          <a:prstGeom prst="rect">
            <a:avLst/>
          </a:prstGeom>
          <a:noFill/>
        </p:spPr>
        <p:txBody>
          <a:bodyPr wrap="none" rtlCol="0">
            <a:spAutoFit/>
          </a:bodyPr>
          <a:lstStyle/>
          <a:p>
            <a:pPr>
              <a:spcAft>
                <a:spcPct val="0"/>
              </a:spcAft>
              <a:buSzPct val="4500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s-ES_tradnl"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La web programable</a:t>
            </a:r>
          </a:p>
        </p:txBody>
      </p:sp>
      <p:sp>
        <p:nvSpPr>
          <p:cNvPr id="4" name="Rectangle 3"/>
          <p:cNvSpPr/>
          <p:nvPr/>
        </p:nvSpPr>
        <p:spPr>
          <a:xfrm>
            <a:off x="3290936" y="6093296"/>
            <a:ext cx="2298771" cy="369332"/>
          </a:xfrm>
          <a:prstGeom prst="rect">
            <a:avLst/>
          </a:prstGeom>
        </p:spPr>
        <p:txBody>
          <a:bodyPr wrap="none">
            <a:spAutoFit/>
          </a:bodyPr>
          <a:lstStyle/>
          <a:p>
            <a:r>
              <a:rPr lang="es-ES_tradnl" dirty="0">
                <a:solidFill>
                  <a:srgbClr val="FFC000"/>
                </a:solidFill>
              </a:rPr>
              <a:t>https://cesiumjs.org/</a:t>
            </a:r>
          </a:p>
        </p:txBody>
      </p:sp>
      <p:pic>
        <p:nvPicPr>
          <p:cNvPr id="194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5" y="908720"/>
            <a:ext cx="7243883" cy="4680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727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
          <p:cNvSpPr txBox="1">
            <a:spLocks noChangeArrowheads="1"/>
          </p:cNvSpPr>
          <p:nvPr/>
        </p:nvSpPr>
        <p:spPr bwMode="auto">
          <a:xfrm>
            <a:off x="251520" y="620688"/>
            <a:ext cx="8056563"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90000" tIns="64440" rIns="90000" bIns="45000"/>
          <a:lstStyle>
            <a:lvl1pPr eaLnBrk="0">
              <a:spcAft>
                <a:spcPts val="142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3200">
                <a:solidFill>
                  <a:srgbClr val="000000"/>
                </a:solidFill>
                <a:latin typeface="Arial" charset="0"/>
                <a:ea typeface="Lucida Sans Unicode" charset="0"/>
                <a:cs typeface="Lucida Sans Unicode" charset="0"/>
              </a:defRPr>
            </a:lvl1pPr>
            <a:lvl2pPr eaLnBrk="0">
              <a:spcAft>
                <a:spcPts val="113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800">
                <a:solidFill>
                  <a:srgbClr val="000000"/>
                </a:solidFill>
                <a:latin typeface="Arial" charset="0"/>
                <a:ea typeface="Lucida Sans Unicode" charset="0"/>
                <a:cs typeface="Lucida Sans Unicode" charset="0"/>
              </a:defRPr>
            </a:lvl2pPr>
            <a:lvl3pPr eaLnBrk="0">
              <a:spcAft>
                <a:spcPts val="85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Arial" charset="0"/>
                <a:ea typeface="Lucida Sans Unicode" charset="0"/>
                <a:cs typeface="Lucida Sans Unicode" charset="0"/>
              </a:defRPr>
            </a:lvl3pPr>
            <a:lvl4pPr eaLnBrk="0">
              <a:spcAft>
                <a:spcPts val="575"/>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4pPr>
            <a:lvl5pPr eaLnBrk="0">
              <a:spcAft>
                <a:spcPts val="288"/>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5pPr>
            <a:lvl6pPr marL="25146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6pPr>
            <a:lvl7pPr marL="29718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7pPr>
            <a:lvl8pPr marL="34290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8pPr>
            <a:lvl9pPr marL="3886200" indent="-228600" defTabSz="449263" eaLnBrk="0" fontAlgn="base" hangingPunct="0">
              <a:lnSpc>
                <a:spcPct val="93000"/>
              </a:lnSpc>
              <a:spcBef>
                <a:spcPct val="0"/>
              </a:spcBef>
              <a:spcAft>
                <a:spcPts val="288"/>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000">
                <a:solidFill>
                  <a:srgbClr val="000000"/>
                </a:solidFill>
                <a:latin typeface="Arial" charset="0"/>
                <a:ea typeface="Lucida Sans Unicode" charset="0"/>
                <a:cs typeface="Lucida Sans Unicode" charset="0"/>
              </a:defRPr>
            </a:lvl9pPr>
          </a:lstStyle>
          <a:p>
            <a:pPr eaLnBrk="1">
              <a:spcAft>
                <a:spcPct val="0"/>
              </a:spcAft>
              <a:buClrTx/>
              <a:buFontTx/>
              <a:buNone/>
            </a:pPr>
            <a:r>
              <a:rPr lang="es-ES" altLang="ca-ES"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Prácticas en clase (no puntuables):</a:t>
            </a:r>
          </a:p>
          <a:p>
            <a:pPr eaLnBrk="1">
              <a:spcAft>
                <a:spcPct val="0"/>
              </a:spcAft>
              <a:buClrTx/>
              <a:buFontTx/>
              <a:buNone/>
            </a:pPr>
            <a:endParaRPr lang="es-ES" altLang="ca-ES" sz="22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285750" indent="-285750" eaLnBrk="1">
              <a:spcAft>
                <a:spcPct val="0"/>
              </a:spcAft>
              <a:buClrTx/>
              <a:buFont typeface="Arial" panose="020B0604020202020204" pitchFamily="34" charset="0"/>
              <a:buChar char="•"/>
            </a:pPr>
            <a:r>
              <a:rPr lang="es-ES"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Github</a:t>
            </a:r>
            <a:r>
              <a:rPr lang="es-ES"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 , </a:t>
            </a:r>
            <a:r>
              <a:rPr lang="es-ES"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Leaflet</a:t>
            </a:r>
            <a:r>
              <a:rPr lang="es-ES"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 ,</a:t>
            </a:r>
            <a:r>
              <a:rPr lang="es-ES" altLang="ca-ES" sz="1800" dirty="0" err="1">
                <a:solidFill>
                  <a:srgbClr val="FFC000"/>
                </a:solidFill>
                <a:latin typeface="Tahoma" panose="020B0604030504040204" pitchFamily="34" charset="0"/>
                <a:ea typeface="Tahoma" panose="020B0604030504040204" pitchFamily="34" charset="0"/>
                <a:cs typeface="Tahoma" panose="020B0604030504040204" pitchFamily="34" charset="0"/>
              </a:rPr>
              <a:t>MapBox</a:t>
            </a:r>
            <a:r>
              <a:rPr lang="es-ES" altLang="ca-ES" sz="1800" dirty="0">
                <a:solidFill>
                  <a:srgbClr val="FFC000"/>
                </a:solidFill>
                <a:latin typeface="Tahoma" panose="020B0604030504040204" pitchFamily="34" charset="0"/>
                <a:ea typeface="Tahoma" panose="020B0604030504040204" pitchFamily="34" charset="0"/>
                <a:cs typeface="Tahoma" panose="020B0604030504040204" pitchFamily="34" charset="0"/>
              </a:rPr>
              <a:t> y Cesium</a:t>
            </a:r>
          </a:p>
          <a:p>
            <a:pPr eaLnBrk="1">
              <a:spcAft>
                <a:spcPct val="0"/>
              </a:spcAft>
              <a:buClrTx/>
            </a:pPr>
            <a:endParaRPr lang="es-ES" altLang="ca-ES" sz="22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b="1" u="sng" dirty="0">
                <a:solidFill>
                  <a:srgbClr val="FFC000"/>
                </a:solidFill>
                <a:latin typeface="Tahoma" panose="020B0604030504040204" pitchFamily="34" charset="0"/>
                <a:ea typeface="Tahoma" panose="020B0604030504040204" pitchFamily="34" charset="0"/>
                <a:cs typeface="Tahoma" panose="020B0604030504040204" pitchFamily="34" charset="0"/>
              </a:rPr>
              <a:t>Prácticas puntuables (2):</a:t>
            </a:r>
          </a:p>
          <a:p>
            <a:pPr eaLnBrk="1">
              <a:spcAft>
                <a:spcPct val="0"/>
              </a:spcAft>
              <a:buClrTx/>
              <a:buFontTx/>
              <a:buNone/>
            </a:pPr>
            <a:endParaRPr lang="es-ES" altLang="ca-ES" sz="2000" b="1" u="sng"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pP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Crear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visualizacion</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Cementerio Girona con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Mapbox</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GL o Kepler</a:t>
            </a:r>
          </a:p>
          <a:p>
            <a:pPr eaLnBrk="1">
              <a:spcAft>
                <a:spcPct val="0"/>
              </a:spcAft>
              <a:buClrTx/>
            </a:pPr>
            <a:endParaRPr lang="es-ES" altLang="ca-ES" sz="2000" b="1" u="sng"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pP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Crear y colgar en el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github</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propio una aplicación realizada con</a:t>
            </a:r>
          </a:p>
          <a:p>
            <a:pPr eaLnBrk="1">
              <a:spcAft>
                <a:spcPct val="0"/>
              </a:spcAft>
              <a:buClrTx/>
            </a:pP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Leaflet</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o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MapBox</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o Kepler o Cesium y que consuma como</a:t>
            </a:r>
          </a:p>
          <a:p>
            <a:pPr eaLnBrk="1">
              <a:spcAft>
                <a:spcPct val="0"/>
              </a:spcAft>
              <a:buClrTx/>
            </a:pP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mínimo tres </a:t>
            </a:r>
            <a:r>
              <a:rPr lang="es-ES" altLang="ca-ES" sz="2000" b="1" dirty="0" err="1">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geoservicios</a:t>
            </a:r>
            <a:r>
              <a:rPr lang="es-ES" altLang="ca-ES" sz="2000" b="1"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y/o fuente de datos abiertos.</a:t>
            </a:r>
          </a:p>
          <a:p>
            <a:pPr eaLnBrk="1">
              <a:spcAft>
                <a:spcPct val="0"/>
              </a:spcAft>
              <a:buClrTx/>
              <a:buFontTx/>
              <a:buNone/>
            </a:pPr>
            <a:endPar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u="sng" dirty="0">
                <a:solidFill>
                  <a:srgbClr val="FFC000"/>
                </a:solidFill>
                <a:latin typeface="Tahoma" panose="020B0604030504040204" pitchFamily="34" charset="0"/>
                <a:ea typeface="Tahoma" panose="020B0604030504040204" pitchFamily="34" charset="0"/>
                <a:cs typeface="Tahoma" panose="020B0604030504040204" pitchFamily="34" charset="0"/>
              </a:rPr>
              <a:t>Habrá que entregar:</a:t>
            </a:r>
          </a:p>
          <a:p>
            <a:pPr eaLnBrk="1">
              <a:spcAft>
                <a:spcPct val="0"/>
              </a:spcAft>
              <a:buClrTx/>
              <a:buFontTx/>
              <a:buNone/>
            </a:pPr>
            <a:endParaRPr lang="es-ES" altLang="ca-ES" sz="2000" u="sng"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La URL de acceso a la aplicación y una pequeña descripción –</a:t>
            </a:r>
            <a:r>
              <a:rPr lang="es-ES" altLang="ca-ES" sz="2000" dirty="0" err="1">
                <a:solidFill>
                  <a:srgbClr val="FFC000"/>
                </a:solidFill>
                <a:latin typeface="Tahoma" panose="020B0604030504040204" pitchFamily="34" charset="0"/>
                <a:ea typeface="Tahoma" panose="020B0604030504040204" pitchFamily="34" charset="0"/>
                <a:cs typeface="Tahoma" panose="020B0604030504040204" pitchFamily="34" charset="0"/>
              </a:rPr>
              <a:t>readme</a:t>
            </a: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a:t>
            </a:r>
          </a:p>
          <a:p>
            <a:pPr eaLnBrk="1">
              <a:spcAft>
                <a:spcPct val="0"/>
              </a:spcAft>
              <a:buClrTx/>
              <a:buFontTx/>
              <a:buNone/>
            </a:pPr>
            <a:r>
              <a:rPr lang="es-ES" altLang="ca-ES" sz="2000" dirty="0">
                <a:solidFill>
                  <a:srgbClr val="FFC000"/>
                </a:solidFill>
                <a:latin typeface="Tahoma" panose="020B0604030504040204" pitchFamily="34" charset="0"/>
                <a:ea typeface="Tahoma" panose="020B0604030504040204" pitchFamily="34" charset="0"/>
                <a:cs typeface="Tahoma" panose="020B0604030504040204" pitchFamily="34" charset="0"/>
              </a:rPr>
              <a:t>de las funcionalidades del mismo</a:t>
            </a:r>
          </a:p>
          <a:p>
            <a:pPr eaLnBrk="1">
              <a:spcAft>
                <a:spcPct val="0"/>
              </a:spcAft>
              <a:buClrTx/>
              <a:buFontTx/>
              <a:buNone/>
            </a:pPr>
            <a:endParaRPr lang="es-ES" altLang="ca-ES" sz="2200" b="1"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eaLnBrk="1">
              <a:spcAft>
                <a:spcPct val="0"/>
              </a:spcAft>
              <a:buClrTx/>
              <a:buFontTx/>
              <a:buNone/>
            </a:pPr>
            <a:endParaRPr lang="es-ES" altLang="ca-ES" sz="1800" dirty="0">
              <a:solidFill>
                <a:srgbClr val="FFC000"/>
              </a:solidFill>
            </a:endParaRPr>
          </a:p>
          <a:p>
            <a:pPr eaLnBrk="1">
              <a:spcAft>
                <a:spcPct val="0"/>
              </a:spcAft>
              <a:buClrTx/>
              <a:buFontTx/>
              <a:buNone/>
            </a:pPr>
            <a:endParaRPr lang="es-ES" altLang="ca-ES" sz="1800" dirty="0">
              <a:solidFill>
                <a:srgbClr val="FFC000"/>
              </a:solidFill>
            </a:endParaRPr>
          </a:p>
          <a:p>
            <a:pPr eaLnBrk="1">
              <a:spcAft>
                <a:spcPct val="0"/>
              </a:spcAft>
              <a:buClrTx/>
              <a:buFontTx/>
              <a:buNone/>
            </a:pPr>
            <a:endParaRPr lang="es-ES" altLang="ca-ES" sz="1800" dirty="0">
              <a:solidFill>
                <a:srgbClr val="FFC000"/>
              </a:solidFill>
            </a:endParaRPr>
          </a:p>
          <a:p>
            <a:pPr eaLnBrk="1">
              <a:spcAft>
                <a:spcPct val="0"/>
              </a:spcAft>
              <a:buClrTx/>
              <a:buFontTx/>
              <a:buNone/>
            </a:pPr>
            <a:endParaRPr lang="es-ES" altLang="ca-ES" sz="1800" dirty="0">
              <a:solidFill>
                <a:srgbClr val="FFC000"/>
              </a:solidFill>
            </a:endParaRPr>
          </a:p>
          <a:p>
            <a:pPr eaLnBrk="1">
              <a:spcAft>
                <a:spcPct val="0"/>
              </a:spcAft>
              <a:buClrTx/>
              <a:buFontTx/>
              <a:buNone/>
            </a:pPr>
            <a:endParaRPr lang="es-ES" altLang="ca-ES" sz="1800" dirty="0">
              <a:solidFill>
                <a:srgbClr val="FFC000"/>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4208" y="404664"/>
            <a:ext cx="1656184" cy="1656184"/>
          </a:xfrm>
          <a:prstGeom prst="rect">
            <a:avLst/>
          </a:prstGeom>
        </p:spPr>
      </p:pic>
    </p:spTree>
    <p:extLst>
      <p:ext uri="{BB962C8B-B14F-4D97-AF65-F5344CB8AC3E}">
        <p14:creationId xmlns:p14="http://schemas.microsoft.com/office/powerpoint/2010/main" val="2333760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5"/>
                                        </p:tgtEl>
                                      </p:cBhvr>
                                    </p:animEffect>
                                    <p:anim calcmode="lin" valueType="num">
                                      <p:cBhvr>
                                        <p:cTn id="7" dur="1000"/>
                                        <p:tgtEl>
                                          <p:spTgt spid="5"/>
                                        </p:tgtEl>
                                        <p:attrNameLst>
                                          <p:attrName>ppt_x</p:attrName>
                                        </p:attrNameLst>
                                      </p:cBhvr>
                                      <p:tavLst>
                                        <p:tav tm="0">
                                          <p:val>
                                            <p:strVal val="ppt_x"/>
                                          </p:val>
                                        </p:tav>
                                        <p:tav tm="100000">
                                          <p:val>
                                            <p:strVal val="ppt_x"/>
                                          </p:val>
                                        </p:tav>
                                      </p:tavLst>
                                    </p:anim>
                                    <p:anim calcmode="lin" valueType="num">
                                      <p:cBhvr>
                                        <p:cTn id="8" dur="1000"/>
                                        <p:tgtEl>
                                          <p:spTgt spid="5"/>
                                        </p:tgtEl>
                                        <p:attrNameLst>
                                          <p:attrName>ppt_y</p:attrName>
                                        </p:attrNameLst>
                                      </p:cBhvr>
                                      <p:tavLst>
                                        <p:tav tm="0">
                                          <p:val>
                                            <p:strVal val="ppt_y"/>
                                          </p:val>
                                        </p:tav>
                                        <p:tav tm="100000">
                                          <p:val>
                                            <p:strVal val="ppt_y+.1"/>
                                          </p:val>
                                        </p:tav>
                                      </p:tavLst>
                                    </p:anim>
                                    <p:set>
                                      <p:cBhvr>
                                        <p:cTn id="9"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2675449" y="1196752"/>
            <a:ext cx="3052023" cy="27697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2267744" y="3739679"/>
            <a:ext cx="4293163" cy="923330"/>
          </a:xfrm>
          <a:prstGeom prst="rect">
            <a:avLst/>
          </a:prstGeom>
          <a:solidFill>
            <a:schemeClr val="bg1">
              <a:lumMod val="85000"/>
            </a:schemeClr>
          </a:solidFill>
        </p:spPr>
        <p:txBody>
          <a:bodyPr wrap="none" rtlCol="0">
            <a:spAutoFit/>
          </a:bodyPr>
          <a:lstStyle/>
          <a:p>
            <a:r>
              <a:rPr lang="es-ES_tradnl" sz="5400" dirty="0">
                <a:latin typeface="Tahoma" panose="020B0604030504040204" pitchFamily="34" charset="0"/>
                <a:ea typeface="Tahoma" panose="020B0604030504040204" pitchFamily="34" charset="0"/>
                <a:cs typeface="Tahoma" panose="020B0604030504040204" pitchFamily="34" charset="0"/>
              </a:rPr>
              <a:t>Empezamos</a:t>
            </a:r>
            <a:r>
              <a:rPr lang="ca-ES" sz="5400" dirty="0"/>
              <a:t>!!</a:t>
            </a:r>
          </a:p>
        </p:txBody>
      </p:sp>
    </p:spTree>
    <p:extLst>
      <p:ext uri="{BB962C8B-B14F-4D97-AF65-F5344CB8AC3E}">
        <p14:creationId xmlns:p14="http://schemas.microsoft.com/office/powerpoint/2010/main" val="763518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3568" y="692696"/>
            <a:ext cx="2736304" cy="707886"/>
          </a:xfrm>
          <a:prstGeom prst="rect">
            <a:avLst/>
          </a:prstGeom>
          <a:solidFill>
            <a:schemeClr val="bg1">
              <a:lumMod val="85000"/>
            </a:schemeClr>
          </a:solidFill>
        </p:spPr>
        <p:txBody>
          <a:bodyPr wrap="square" rtlCol="0">
            <a:spAutoFit/>
          </a:bodyPr>
          <a:lstStyle/>
          <a:p>
            <a:r>
              <a:rPr lang="es-ES_tradnl" sz="4000" dirty="0">
                <a:solidFill>
                  <a:srgbClr val="FFC000"/>
                </a:solidFill>
                <a:latin typeface="Tahoma" panose="020B0604030504040204" pitchFamily="34" charset="0"/>
                <a:ea typeface="Tahoma" panose="020B0604030504040204" pitchFamily="34" charset="0"/>
                <a:cs typeface="Tahoma" panose="020B0604030504040204" pitchFamily="34" charset="0"/>
              </a:rPr>
              <a:t>Consejo</a:t>
            </a:r>
            <a:endParaRPr lang="es-ES_tradnl" sz="4000" dirty="0">
              <a:solidFill>
                <a:srgbClr val="FFC000"/>
              </a:solidFill>
            </a:endParaRPr>
          </a:p>
        </p:txBody>
      </p:sp>
      <p:pic>
        <p:nvPicPr>
          <p:cNvPr id="3" name="Picture 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59832" y="1400582"/>
            <a:ext cx="3574256" cy="3574256"/>
          </a:xfrm>
          <a:prstGeom prst="rect">
            <a:avLst/>
          </a:prstGeom>
        </p:spPr>
      </p:pic>
    </p:spTree>
    <p:extLst>
      <p:ext uri="{BB962C8B-B14F-4D97-AF65-F5344CB8AC3E}">
        <p14:creationId xmlns:p14="http://schemas.microsoft.com/office/powerpoint/2010/main" val="3100189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638</TotalTime>
  <Words>2976</Words>
  <Application>Microsoft Office PowerPoint</Application>
  <PresentationFormat>On-screen Show (4:3)</PresentationFormat>
  <Paragraphs>428</Paragraphs>
  <Slides>62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62</vt:i4>
      </vt:variant>
    </vt:vector>
  </HeadingPairs>
  <TitlesOfParts>
    <vt:vector size="71" baseType="lpstr">
      <vt:lpstr>Arial</vt:lpstr>
      <vt:lpstr>Arial-BoldMT</vt:lpstr>
      <vt:lpstr>ArialMT</vt:lpstr>
      <vt:lpstr>Century Gothic</vt:lpstr>
      <vt:lpstr>Raleway</vt:lpstr>
      <vt:lpstr>Tahoma</vt:lpstr>
      <vt:lpstr>Wingdings</vt:lpstr>
      <vt:lpstr>Wingdings 2</vt:lpstr>
      <vt:lpstr>Quotable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polmax</dc:creator>
  <cp:lastModifiedBy>Pascual, Victor</cp:lastModifiedBy>
  <cp:revision>75</cp:revision>
  <dcterms:created xsi:type="dcterms:W3CDTF">2016-01-12T20:50:04Z</dcterms:created>
  <dcterms:modified xsi:type="dcterms:W3CDTF">2019-12-11T15:50:00Z</dcterms:modified>
</cp:coreProperties>
</file>

<file path=docProps/thumbnail.jpeg>
</file>